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2" r:id="rId3"/>
    <p:sldId id="295" r:id="rId4"/>
    <p:sldId id="257" r:id="rId5"/>
    <p:sldId id="287" r:id="rId6"/>
    <p:sldId id="258" r:id="rId7"/>
    <p:sldId id="288" r:id="rId8"/>
    <p:sldId id="297" r:id="rId9"/>
    <p:sldId id="280" r:id="rId10"/>
    <p:sldId id="260" r:id="rId11"/>
    <p:sldId id="281" r:id="rId12"/>
    <p:sldId id="261" r:id="rId13"/>
    <p:sldId id="262" r:id="rId14"/>
    <p:sldId id="259" r:id="rId15"/>
    <p:sldId id="298" r:id="rId16"/>
    <p:sldId id="264" r:id="rId17"/>
    <p:sldId id="263" r:id="rId18"/>
    <p:sldId id="284" r:id="rId19"/>
    <p:sldId id="300" r:id="rId20"/>
    <p:sldId id="265" r:id="rId21"/>
    <p:sldId id="272" r:id="rId22"/>
    <p:sldId id="266" r:id="rId23"/>
    <p:sldId id="270" r:id="rId24"/>
    <p:sldId id="268" r:id="rId25"/>
    <p:sldId id="294" r:id="rId26"/>
    <p:sldId id="301" r:id="rId27"/>
    <p:sldId id="275" r:id="rId28"/>
    <p:sldId id="267" r:id="rId29"/>
    <p:sldId id="274" r:id="rId30"/>
    <p:sldId id="271" r:id="rId31"/>
    <p:sldId id="302" r:id="rId32"/>
    <p:sldId id="279" r:id="rId33"/>
    <p:sldId id="291" r:id="rId34"/>
    <p:sldId id="292"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72"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5/4/2021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5/4/2021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32063" y="3731587"/>
            <a:ext cx="8915399" cy="2262781"/>
          </a:xfrm>
        </p:spPr>
        <p:txBody>
          <a:bodyPr/>
          <a:lstStyle/>
          <a:p>
            <a:r>
              <a:rPr lang="it-IT" dirty="0" err="1" smtClean="0"/>
              <a:t>El</a:t>
            </a:r>
            <a:r>
              <a:rPr lang="it-IT" dirty="0" smtClean="0"/>
              <a:t> </a:t>
            </a:r>
            <a:r>
              <a:rPr lang="it-IT" dirty="0" err="1" smtClean="0"/>
              <a:t>nuevo</a:t>
            </a:r>
            <a:r>
              <a:rPr lang="it-IT" dirty="0" smtClean="0"/>
              <a:t> campo de </a:t>
            </a:r>
            <a:r>
              <a:rPr lang="it-IT" dirty="0" err="1" smtClean="0"/>
              <a:t>batalla</a:t>
            </a:r>
            <a:r>
              <a:rPr lang="it-IT" dirty="0" smtClean="0"/>
              <a:t> contra </a:t>
            </a:r>
            <a:r>
              <a:rPr lang="it-IT" dirty="0" err="1" smtClean="0"/>
              <a:t>el</a:t>
            </a:r>
            <a:r>
              <a:rPr lang="it-IT" dirty="0" smtClean="0"/>
              <a:t> </a:t>
            </a:r>
            <a:r>
              <a:rPr lang="it-IT" dirty="0" err="1" smtClean="0"/>
              <a:t>ateísmo</a:t>
            </a:r>
            <a:endParaRPr lang="it-IT" dirty="0"/>
          </a:p>
        </p:txBody>
      </p:sp>
      <p:pic>
        <p:nvPicPr>
          <p:cNvPr id="2050" name="Picture 2" descr="Foto I capolavori a rischio della Cappella Sistina - 7 di 18 - Roma -  Repubblic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125" y="219075"/>
            <a:ext cx="5905500" cy="38957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2943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El</a:t>
            </a:r>
            <a:r>
              <a:rPr lang="it-IT" dirty="0" smtClean="0"/>
              <a:t> punto de </a:t>
            </a:r>
            <a:r>
              <a:rPr lang="it-IT" dirty="0" err="1" smtClean="0"/>
              <a:t>llegada</a:t>
            </a:r>
            <a:r>
              <a:rPr lang="it-IT" dirty="0" smtClean="0"/>
              <a:t> </a:t>
            </a:r>
            <a:r>
              <a:rPr lang="it-IT" dirty="0" err="1" smtClean="0"/>
              <a:t>actual</a:t>
            </a:r>
            <a:r>
              <a:rPr lang="it-IT" dirty="0" smtClean="0"/>
              <a:t>: Ateismo </a:t>
            </a:r>
            <a:r>
              <a:rPr lang="it-IT" dirty="0" smtClean="0"/>
              <a:t>«costruttivo» o «positivo»</a:t>
            </a:r>
            <a:endParaRPr lang="it-IT" dirty="0"/>
          </a:p>
        </p:txBody>
      </p:sp>
      <p:sp>
        <p:nvSpPr>
          <p:cNvPr id="3" name="Segnaposto contenuto 2"/>
          <p:cNvSpPr>
            <a:spLocks noGrp="1"/>
          </p:cNvSpPr>
          <p:nvPr>
            <p:ph idx="1"/>
          </p:nvPr>
        </p:nvSpPr>
        <p:spPr/>
        <p:txBody>
          <a:bodyPr>
            <a:normAutofit/>
          </a:bodyPr>
          <a:lstStyle/>
          <a:p>
            <a:pPr marL="449580" algn="just">
              <a:lnSpc>
                <a:spcPct val="150000"/>
              </a:lnSpc>
            </a:pPr>
            <a:r>
              <a:rPr lang="it-IT" dirty="0" smtClean="0">
                <a:solidFill>
                  <a:schemeClr val="tx1"/>
                </a:solidFill>
                <a:latin typeface="Times New Roman" panose="02020603050405020304" pitchFamily="18" charset="0"/>
                <a:ea typeface="Times New Roman" panose="02020603050405020304" pitchFamily="18" charset="0"/>
              </a:rPr>
              <a:t>«</a:t>
            </a:r>
            <a:r>
              <a:rPr lang="it-IT" dirty="0" err="1" smtClean="0">
                <a:solidFill>
                  <a:schemeClr val="tx1"/>
                </a:solidFill>
                <a:latin typeface="Times New Roman" panose="02020603050405020304" pitchFamily="18" charset="0"/>
                <a:ea typeface="Times New Roman" panose="02020603050405020304" pitchFamily="18" charset="0"/>
              </a:rPr>
              <a:t>El</a:t>
            </a:r>
            <a:r>
              <a:rPr lang="it-IT" dirty="0" smtClean="0">
                <a:solidFill>
                  <a:schemeClr val="tx1"/>
                </a:solidFill>
                <a:latin typeface="Times New Roman" panose="02020603050405020304" pitchFamily="18" charset="0"/>
                <a:ea typeface="Times New Roman" panose="02020603050405020304" pitchFamily="18" charset="0"/>
              </a:rPr>
              <a:t> ateismo, </a:t>
            </a:r>
            <a:r>
              <a:rPr lang="it-IT" dirty="0" err="1" smtClean="0">
                <a:solidFill>
                  <a:schemeClr val="tx1"/>
                </a:solidFill>
                <a:latin typeface="Times New Roman" panose="02020603050405020304" pitchFamily="18" charset="0"/>
                <a:ea typeface="Times New Roman" panose="02020603050405020304" pitchFamily="18" charset="0"/>
              </a:rPr>
              <a:t>como</a:t>
            </a:r>
            <a:r>
              <a:rPr lang="it-IT" dirty="0" smtClean="0">
                <a:solidFill>
                  <a:schemeClr val="tx1"/>
                </a:solidFill>
                <a:latin typeface="Times New Roman" panose="02020603050405020304" pitchFamily="18" charset="0"/>
                <a:ea typeface="Times New Roman" panose="02020603050405020304" pitchFamily="18" charset="0"/>
              </a:rPr>
              <a:t> </a:t>
            </a:r>
            <a:r>
              <a:rPr lang="it-IT" b="1" dirty="0" err="1" smtClean="0">
                <a:solidFill>
                  <a:schemeClr val="tx1"/>
                </a:solidFill>
                <a:latin typeface="Times New Roman" panose="02020603050405020304" pitchFamily="18" charset="0"/>
                <a:ea typeface="Times New Roman" panose="02020603050405020304" pitchFamily="18" charset="0"/>
              </a:rPr>
              <a:t>negació</a:t>
            </a:r>
            <a:r>
              <a:rPr lang="it-IT" b="1" dirty="0" err="1" smtClean="0">
                <a:solidFill>
                  <a:schemeClr val="tx1"/>
                </a:solidFill>
                <a:latin typeface="Times New Roman" panose="02020603050405020304" pitchFamily="18" charset="0"/>
                <a:ea typeface="Times New Roman" panose="02020603050405020304" pitchFamily="18" charset="0"/>
              </a:rPr>
              <a:t>n</a:t>
            </a:r>
            <a:r>
              <a:rPr lang="it-IT" b="1" dirty="0" smtClean="0">
                <a:solidFill>
                  <a:schemeClr val="tx1"/>
                </a:solidFill>
                <a:latin typeface="Times New Roman" panose="02020603050405020304" pitchFamily="18" charset="0"/>
                <a:ea typeface="Times New Roman" panose="02020603050405020304" pitchFamily="18" charset="0"/>
              </a:rPr>
              <a:t> de esta </a:t>
            </a:r>
            <a:r>
              <a:rPr lang="it-IT" b="1" i="1" dirty="0" err="1" smtClean="0">
                <a:solidFill>
                  <a:schemeClr val="tx1"/>
                </a:solidFill>
                <a:latin typeface="Times New Roman" panose="02020603050405020304" pitchFamily="18" charset="0"/>
                <a:ea typeface="Times New Roman" panose="02020603050405020304" pitchFamily="18" charset="0"/>
              </a:rPr>
              <a:t>inesencialidad</a:t>
            </a:r>
            <a:r>
              <a:rPr lang="it-IT" b="1" i="1" dirty="0" smtClean="0">
                <a:solidFill>
                  <a:schemeClr val="tx1"/>
                </a:solidFill>
                <a:latin typeface="Times New Roman" panose="02020603050405020304" pitchFamily="18" charset="0"/>
                <a:ea typeface="Times New Roman" panose="02020603050405020304" pitchFamily="18" charset="0"/>
              </a:rPr>
              <a:t>, </a:t>
            </a:r>
            <a:r>
              <a:rPr lang="it-IT" dirty="0" smtClean="0">
                <a:solidFill>
                  <a:schemeClr val="tx1"/>
                </a:solidFill>
                <a:latin typeface="Times New Roman" panose="02020603050405020304" pitchFamily="18" charset="0"/>
                <a:ea typeface="Times New Roman" panose="02020603050405020304" pitchFamily="18" charset="0"/>
              </a:rPr>
              <a:t>no tiene </a:t>
            </a:r>
            <a:r>
              <a:rPr lang="it-IT" dirty="0" err="1" smtClean="0">
                <a:solidFill>
                  <a:schemeClr val="tx1"/>
                </a:solidFill>
                <a:latin typeface="Times New Roman" panose="02020603050405020304" pitchFamily="18" charset="0"/>
                <a:ea typeface="Times New Roman" panose="02020603050405020304" pitchFamily="18" charset="0"/>
              </a:rPr>
              <a:t>ya</a:t>
            </a:r>
            <a:r>
              <a:rPr lang="it-IT" dirty="0" smtClean="0">
                <a:solidFill>
                  <a:schemeClr val="tx1"/>
                </a:solidFill>
                <a:latin typeface="Times New Roman" panose="02020603050405020304" pitchFamily="18" charset="0"/>
                <a:ea typeface="Times New Roman" panose="02020603050405020304" pitchFamily="18" charset="0"/>
              </a:rPr>
              <a:t> </a:t>
            </a:r>
            <a:r>
              <a:rPr lang="it-IT" dirty="0" err="1" smtClean="0">
                <a:solidFill>
                  <a:schemeClr val="tx1"/>
                </a:solidFill>
                <a:latin typeface="Times New Roman" panose="02020603050405020304" pitchFamily="18" charset="0"/>
                <a:ea typeface="Times New Roman" panose="02020603050405020304" pitchFamily="18" charset="0"/>
              </a:rPr>
              <a:t>ningun</a:t>
            </a:r>
            <a:r>
              <a:rPr lang="it-IT" dirty="0" smtClean="0">
                <a:solidFill>
                  <a:schemeClr val="tx1"/>
                </a:solidFill>
                <a:latin typeface="Times New Roman" panose="02020603050405020304" pitchFamily="18" charset="0"/>
                <a:ea typeface="Times New Roman" panose="02020603050405020304" pitchFamily="18" charset="0"/>
              </a:rPr>
              <a:t> </a:t>
            </a:r>
            <a:r>
              <a:rPr lang="it-IT" dirty="0" err="1" smtClean="0">
                <a:solidFill>
                  <a:schemeClr val="tx1"/>
                </a:solidFill>
                <a:latin typeface="Times New Roman" panose="02020603050405020304" pitchFamily="18" charset="0"/>
                <a:ea typeface="Times New Roman" panose="02020603050405020304" pitchFamily="18" charset="0"/>
              </a:rPr>
              <a:t>sentido</a:t>
            </a:r>
            <a:r>
              <a:rPr lang="it-IT" dirty="0" smtClean="0">
                <a:solidFill>
                  <a:schemeClr val="tx1"/>
                </a:solidFill>
                <a:latin typeface="Times New Roman" panose="02020603050405020304" pitchFamily="18" charset="0"/>
                <a:ea typeface="Times New Roman" panose="02020603050405020304" pitchFamily="18" charset="0"/>
              </a:rPr>
              <a:t>, </a:t>
            </a:r>
            <a:r>
              <a:rPr lang="it-IT" dirty="0" err="1" smtClean="0">
                <a:solidFill>
                  <a:schemeClr val="tx1"/>
                </a:solidFill>
                <a:latin typeface="Times New Roman" panose="02020603050405020304" pitchFamily="18" charset="0"/>
                <a:ea typeface="Times New Roman" panose="02020603050405020304" pitchFamily="18" charset="0"/>
              </a:rPr>
              <a:t>porque</a:t>
            </a:r>
            <a:r>
              <a:rPr lang="it-IT" dirty="0" smtClean="0">
                <a:solidFill>
                  <a:schemeClr val="tx1"/>
                </a:solidFill>
                <a:latin typeface="Times New Roman" panose="02020603050405020304" pitchFamily="18" charset="0"/>
                <a:ea typeface="Times New Roman" panose="02020603050405020304" pitchFamily="18" charset="0"/>
              </a:rPr>
              <a:t> se </a:t>
            </a:r>
            <a:r>
              <a:rPr lang="it-IT" dirty="0" err="1" smtClean="0">
                <a:solidFill>
                  <a:schemeClr val="tx1"/>
                </a:solidFill>
                <a:latin typeface="Times New Roman" panose="02020603050405020304" pitchFamily="18" charset="0"/>
                <a:ea typeface="Times New Roman" panose="02020603050405020304" pitchFamily="18" charset="0"/>
              </a:rPr>
              <a:t>trata</a:t>
            </a:r>
            <a:r>
              <a:rPr lang="it-IT" dirty="0" smtClean="0">
                <a:solidFill>
                  <a:schemeClr val="tx1"/>
                </a:solidFill>
                <a:latin typeface="Times New Roman" panose="02020603050405020304" pitchFamily="18" charset="0"/>
                <a:ea typeface="Times New Roman" panose="02020603050405020304" pitchFamily="18" charset="0"/>
              </a:rPr>
              <a:t> de una </a:t>
            </a:r>
            <a:r>
              <a:rPr lang="it-IT" dirty="0" err="1" smtClean="0">
                <a:solidFill>
                  <a:schemeClr val="tx1"/>
                </a:solidFill>
                <a:latin typeface="Times New Roman" panose="02020603050405020304" pitchFamily="18" charset="0"/>
                <a:ea typeface="Times New Roman" panose="02020603050405020304" pitchFamily="18" charset="0"/>
              </a:rPr>
              <a:t>negación</a:t>
            </a:r>
            <a:r>
              <a:rPr lang="it-IT" dirty="0" smtClean="0">
                <a:solidFill>
                  <a:schemeClr val="tx1"/>
                </a:solidFill>
                <a:latin typeface="Times New Roman" panose="02020603050405020304" pitchFamily="18" charset="0"/>
                <a:ea typeface="Times New Roman" panose="02020603050405020304" pitchFamily="18" charset="0"/>
              </a:rPr>
              <a:t> de </a:t>
            </a:r>
            <a:r>
              <a:rPr lang="it-IT" dirty="0" err="1" smtClean="0">
                <a:solidFill>
                  <a:schemeClr val="tx1"/>
                </a:solidFill>
                <a:latin typeface="Times New Roman" panose="02020603050405020304" pitchFamily="18" charset="0"/>
                <a:ea typeface="Times New Roman" panose="02020603050405020304" pitchFamily="18" charset="0"/>
              </a:rPr>
              <a:t>Dios</a:t>
            </a:r>
            <a:r>
              <a:rPr lang="it-IT" dirty="0" smtClean="0">
                <a:solidFill>
                  <a:schemeClr val="tx1"/>
                </a:solidFill>
                <a:latin typeface="Times New Roman" panose="02020603050405020304" pitchFamily="18" charset="0"/>
                <a:ea typeface="Times New Roman" panose="02020603050405020304" pitchFamily="18" charset="0"/>
              </a:rPr>
              <a:t> y </a:t>
            </a:r>
            <a:r>
              <a:rPr lang="it-IT" dirty="0" err="1" smtClean="0">
                <a:solidFill>
                  <a:schemeClr val="tx1"/>
                </a:solidFill>
                <a:latin typeface="Times New Roman" panose="02020603050405020304" pitchFamily="18" charset="0"/>
                <a:ea typeface="Times New Roman" panose="02020603050405020304" pitchFamily="18" charset="0"/>
              </a:rPr>
              <a:t>coloca</a:t>
            </a:r>
            <a:r>
              <a:rPr lang="it-IT" dirty="0" smtClean="0">
                <a:solidFill>
                  <a:schemeClr val="tx1"/>
                </a:solidFill>
                <a:latin typeface="Times New Roman" panose="02020603050405020304" pitchFamily="18" charset="0"/>
                <a:ea typeface="Times New Roman" panose="02020603050405020304" pitchFamily="18" charset="0"/>
              </a:rPr>
              <a:t> la </a:t>
            </a:r>
            <a:r>
              <a:rPr lang="it-IT" dirty="0" err="1" smtClean="0">
                <a:solidFill>
                  <a:schemeClr val="tx1"/>
                </a:solidFill>
                <a:latin typeface="Times New Roman" panose="02020603050405020304" pitchFamily="18" charset="0"/>
                <a:ea typeface="Times New Roman" panose="02020603050405020304" pitchFamily="18" charset="0"/>
              </a:rPr>
              <a:t>existencia</a:t>
            </a:r>
            <a:r>
              <a:rPr lang="it-IT" dirty="0" smtClean="0">
                <a:solidFill>
                  <a:schemeClr val="tx1"/>
                </a:solidFill>
                <a:latin typeface="Times New Roman" panose="02020603050405020304" pitchFamily="18" charset="0"/>
                <a:ea typeface="Times New Roman" panose="02020603050405020304" pitchFamily="18" charset="0"/>
              </a:rPr>
              <a:t> del </a:t>
            </a:r>
            <a:r>
              <a:rPr lang="it-IT" dirty="0" err="1" smtClean="0">
                <a:solidFill>
                  <a:schemeClr val="tx1"/>
                </a:solidFill>
                <a:latin typeface="Times New Roman" panose="02020603050405020304" pitchFamily="18" charset="0"/>
                <a:ea typeface="Times New Roman" panose="02020603050405020304" pitchFamily="18" charset="0"/>
              </a:rPr>
              <a:t>hombre</a:t>
            </a:r>
            <a:r>
              <a:rPr lang="it-IT" dirty="0" smtClean="0">
                <a:solidFill>
                  <a:schemeClr val="tx1"/>
                </a:solidFill>
                <a:latin typeface="Times New Roman" panose="02020603050405020304" pitchFamily="18" charset="0"/>
                <a:ea typeface="Times New Roman" panose="02020603050405020304" pitchFamily="18" charset="0"/>
              </a:rPr>
              <a:t> a </a:t>
            </a:r>
            <a:r>
              <a:rPr lang="it-IT" dirty="0" err="1" smtClean="0">
                <a:solidFill>
                  <a:schemeClr val="tx1"/>
                </a:solidFill>
                <a:latin typeface="Times New Roman" panose="02020603050405020304" pitchFamily="18" charset="0"/>
                <a:ea typeface="Times New Roman" panose="02020603050405020304" pitchFamily="18" charset="0"/>
              </a:rPr>
              <a:t>través</a:t>
            </a:r>
            <a:r>
              <a:rPr lang="it-IT" dirty="0" smtClean="0">
                <a:solidFill>
                  <a:schemeClr val="tx1"/>
                </a:solidFill>
                <a:latin typeface="Times New Roman" panose="02020603050405020304" pitchFamily="18" charset="0"/>
                <a:ea typeface="Times New Roman" panose="02020603050405020304" pitchFamily="18" charset="0"/>
              </a:rPr>
              <a:t> de esta </a:t>
            </a:r>
            <a:r>
              <a:rPr lang="it-IT" dirty="0" err="1" smtClean="0">
                <a:solidFill>
                  <a:schemeClr val="tx1"/>
                </a:solidFill>
                <a:latin typeface="Times New Roman" panose="02020603050405020304" pitchFamily="18" charset="0"/>
                <a:ea typeface="Times New Roman" panose="02020603050405020304" pitchFamily="18" charset="0"/>
              </a:rPr>
              <a:t>negacion</a:t>
            </a:r>
            <a:r>
              <a:rPr lang="it-IT" dirty="0" smtClean="0">
                <a:solidFill>
                  <a:schemeClr val="tx1"/>
                </a:solidFill>
                <a:latin typeface="Times New Roman" panose="02020603050405020304" pitchFamily="18" charset="0"/>
                <a:ea typeface="Times New Roman" panose="02020603050405020304" pitchFamily="18" charset="0"/>
              </a:rPr>
              <a:t>. Pero </a:t>
            </a:r>
            <a:r>
              <a:rPr lang="it-IT" dirty="0" err="1" smtClean="0">
                <a:solidFill>
                  <a:schemeClr val="tx1"/>
                </a:solidFill>
                <a:latin typeface="Times New Roman" panose="02020603050405020304" pitchFamily="18" charset="0"/>
                <a:ea typeface="Times New Roman" panose="02020603050405020304" pitchFamily="18" charset="0"/>
              </a:rPr>
              <a:t>el</a:t>
            </a:r>
            <a:r>
              <a:rPr lang="it-IT" dirty="0" smtClean="0">
                <a:solidFill>
                  <a:schemeClr val="tx1"/>
                </a:solidFill>
                <a:latin typeface="Times New Roman" panose="02020603050405020304" pitchFamily="18" charset="0"/>
                <a:ea typeface="Times New Roman" panose="02020603050405020304" pitchFamily="18" charset="0"/>
              </a:rPr>
              <a:t> socialismo </a:t>
            </a:r>
            <a:r>
              <a:rPr lang="it-IT" dirty="0" err="1" smtClean="0">
                <a:solidFill>
                  <a:schemeClr val="tx1"/>
                </a:solidFill>
                <a:latin typeface="Times New Roman" panose="02020603050405020304" pitchFamily="18" charset="0"/>
                <a:ea typeface="Times New Roman" panose="02020603050405020304" pitchFamily="18" charset="0"/>
              </a:rPr>
              <a:t>como</a:t>
            </a:r>
            <a:r>
              <a:rPr lang="it-IT" dirty="0" smtClean="0">
                <a:solidFill>
                  <a:schemeClr val="tx1"/>
                </a:solidFill>
                <a:latin typeface="Times New Roman" panose="02020603050405020304" pitchFamily="18" charset="0"/>
                <a:ea typeface="Times New Roman" panose="02020603050405020304" pitchFamily="18" charset="0"/>
              </a:rPr>
              <a:t> tal no tiene </a:t>
            </a:r>
            <a:r>
              <a:rPr lang="it-IT" dirty="0" err="1" smtClean="0">
                <a:solidFill>
                  <a:schemeClr val="tx1"/>
                </a:solidFill>
                <a:latin typeface="Times New Roman" panose="02020603050405020304" pitchFamily="18" charset="0"/>
                <a:ea typeface="Times New Roman" panose="02020603050405020304" pitchFamily="18" charset="0"/>
              </a:rPr>
              <a:t>ya</a:t>
            </a:r>
            <a:r>
              <a:rPr lang="it-IT" dirty="0" smtClean="0">
                <a:solidFill>
                  <a:schemeClr val="tx1"/>
                </a:solidFill>
                <a:latin typeface="Times New Roman" panose="02020603050405020304" pitchFamily="18" charset="0"/>
                <a:ea typeface="Times New Roman" panose="02020603050405020304" pitchFamily="18" charset="0"/>
              </a:rPr>
              <a:t> </a:t>
            </a:r>
            <a:r>
              <a:rPr lang="it-IT" dirty="0" err="1" smtClean="0">
                <a:solidFill>
                  <a:schemeClr val="tx1"/>
                </a:solidFill>
                <a:latin typeface="Times New Roman" panose="02020603050405020304" pitchFamily="18" charset="0"/>
                <a:ea typeface="Times New Roman" panose="02020603050405020304" pitchFamily="18" charset="0"/>
              </a:rPr>
              <a:t>necesidad</a:t>
            </a:r>
            <a:r>
              <a:rPr lang="it-IT" dirty="0" smtClean="0">
                <a:solidFill>
                  <a:schemeClr val="tx1"/>
                </a:solidFill>
                <a:latin typeface="Times New Roman" panose="02020603050405020304" pitchFamily="18" charset="0"/>
                <a:ea typeface="Times New Roman" panose="02020603050405020304" pitchFamily="18" charset="0"/>
              </a:rPr>
              <a:t> de esta </a:t>
            </a:r>
            <a:r>
              <a:rPr lang="it-IT" dirty="0" err="1" smtClean="0">
                <a:solidFill>
                  <a:schemeClr val="tx1"/>
                </a:solidFill>
                <a:latin typeface="Times New Roman" panose="02020603050405020304" pitchFamily="18" charset="0"/>
                <a:ea typeface="Times New Roman" panose="02020603050405020304" pitchFamily="18" charset="0"/>
              </a:rPr>
              <a:t>mediación</a:t>
            </a:r>
            <a:r>
              <a:rPr lang="it-IT" dirty="0" smtClean="0">
                <a:solidFill>
                  <a:schemeClr val="tx1"/>
                </a:solidFill>
                <a:latin typeface="Times New Roman" panose="02020603050405020304" pitchFamily="18" charset="0"/>
                <a:ea typeface="Times New Roman" panose="02020603050405020304" pitchFamily="18" charset="0"/>
              </a:rPr>
              <a:t>… es la </a:t>
            </a:r>
            <a:r>
              <a:rPr lang="it-IT" dirty="0" err="1" smtClean="0">
                <a:solidFill>
                  <a:schemeClr val="tx1"/>
                </a:solidFill>
                <a:latin typeface="Times New Roman" panose="02020603050405020304" pitchFamily="18" charset="0"/>
                <a:ea typeface="Times New Roman" panose="02020603050405020304" pitchFamily="18" charset="0"/>
              </a:rPr>
              <a:t>autoconciencia</a:t>
            </a:r>
            <a:r>
              <a:rPr lang="it-IT" dirty="0" smtClean="0">
                <a:solidFill>
                  <a:schemeClr val="tx1"/>
                </a:solidFill>
                <a:latin typeface="Times New Roman" panose="02020603050405020304" pitchFamily="18" charset="0"/>
                <a:ea typeface="Times New Roman" panose="02020603050405020304" pitchFamily="18" charset="0"/>
              </a:rPr>
              <a:t> positiva del </a:t>
            </a:r>
            <a:r>
              <a:rPr lang="it-IT" dirty="0" err="1" smtClean="0">
                <a:solidFill>
                  <a:schemeClr val="tx1"/>
                </a:solidFill>
                <a:latin typeface="Times New Roman" panose="02020603050405020304" pitchFamily="18" charset="0"/>
                <a:ea typeface="Times New Roman" panose="02020603050405020304" pitchFamily="18" charset="0"/>
              </a:rPr>
              <a:t>hombre</a:t>
            </a:r>
            <a:r>
              <a:rPr lang="it-IT" dirty="0" smtClean="0">
                <a:solidFill>
                  <a:schemeClr val="tx1"/>
                </a:solidFill>
                <a:latin typeface="Times New Roman" panose="02020603050405020304" pitchFamily="18" charset="0"/>
                <a:ea typeface="Times New Roman" panose="02020603050405020304" pitchFamily="18" charset="0"/>
              </a:rPr>
              <a:t> no </a:t>
            </a:r>
            <a:r>
              <a:rPr lang="it-IT" dirty="0" err="1" smtClean="0">
                <a:solidFill>
                  <a:schemeClr val="tx1"/>
                </a:solidFill>
                <a:latin typeface="Times New Roman" panose="02020603050405020304" pitchFamily="18" charset="0"/>
                <a:ea typeface="Times New Roman" panose="02020603050405020304" pitchFamily="18" charset="0"/>
              </a:rPr>
              <a:t>ya</a:t>
            </a:r>
            <a:r>
              <a:rPr lang="it-IT" dirty="0" smtClean="0">
                <a:solidFill>
                  <a:schemeClr val="tx1"/>
                </a:solidFill>
                <a:latin typeface="Times New Roman" panose="02020603050405020304" pitchFamily="18" charset="0"/>
                <a:ea typeface="Times New Roman" panose="02020603050405020304" pitchFamily="18" charset="0"/>
              </a:rPr>
              <a:t> </a:t>
            </a:r>
            <a:r>
              <a:rPr lang="it-IT" dirty="0" err="1" smtClean="0">
                <a:solidFill>
                  <a:schemeClr val="tx1"/>
                </a:solidFill>
                <a:latin typeface="Times New Roman" panose="02020603050405020304" pitchFamily="18" charset="0"/>
                <a:ea typeface="Times New Roman" panose="02020603050405020304" pitchFamily="18" charset="0"/>
              </a:rPr>
              <a:t>mediada</a:t>
            </a:r>
            <a:r>
              <a:rPr lang="it-IT" dirty="0" smtClean="0">
                <a:solidFill>
                  <a:schemeClr val="tx1"/>
                </a:solidFill>
                <a:latin typeface="Times New Roman" panose="02020603050405020304" pitchFamily="18" charset="0"/>
                <a:ea typeface="Times New Roman" panose="02020603050405020304" pitchFamily="18" charset="0"/>
              </a:rPr>
              <a:t> por la </a:t>
            </a:r>
            <a:r>
              <a:rPr lang="it-IT" dirty="0" err="1" smtClean="0">
                <a:solidFill>
                  <a:schemeClr val="tx1"/>
                </a:solidFill>
                <a:latin typeface="Times New Roman" panose="02020603050405020304" pitchFamily="18" charset="0"/>
                <a:ea typeface="Times New Roman" panose="02020603050405020304" pitchFamily="18" charset="0"/>
              </a:rPr>
              <a:t>supresion</a:t>
            </a:r>
            <a:r>
              <a:rPr lang="it-IT" dirty="0" smtClean="0">
                <a:solidFill>
                  <a:schemeClr val="tx1"/>
                </a:solidFill>
                <a:latin typeface="Times New Roman" panose="02020603050405020304" pitchFamily="18" charset="0"/>
                <a:ea typeface="Times New Roman" panose="02020603050405020304" pitchFamily="18" charset="0"/>
              </a:rPr>
              <a:t> de la </a:t>
            </a:r>
            <a:r>
              <a:rPr lang="it-IT" dirty="0" err="1" smtClean="0">
                <a:solidFill>
                  <a:schemeClr val="tx1"/>
                </a:solidFill>
                <a:latin typeface="Times New Roman" panose="02020603050405020304" pitchFamily="18" charset="0"/>
                <a:ea typeface="Times New Roman" panose="02020603050405020304" pitchFamily="18" charset="0"/>
              </a:rPr>
              <a:t>religion</a:t>
            </a:r>
            <a:r>
              <a:rPr lang="it-IT" dirty="0" smtClean="0">
                <a:solidFill>
                  <a:schemeClr val="tx1"/>
                </a:solidFill>
                <a:latin typeface="Times New Roman" panose="02020603050405020304" pitchFamily="18" charset="0"/>
                <a:ea typeface="Times New Roman" panose="02020603050405020304" pitchFamily="18" charset="0"/>
              </a:rPr>
              <a:t>. </a:t>
            </a:r>
          </a:p>
          <a:p>
            <a:pPr marL="449580" algn="just">
              <a:lnSpc>
                <a:spcPct val="150000"/>
              </a:lnSpc>
            </a:pPr>
            <a:r>
              <a:rPr lang="it-IT" dirty="0" smtClean="0">
                <a:solidFill>
                  <a:schemeClr val="tx1"/>
                </a:solidFill>
                <a:latin typeface="Times New Roman" panose="02020603050405020304" pitchFamily="18" charset="0"/>
                <a:ea typeface="Times New Roman" panose="02020603050405020304" pitchFamily="18" charset="0"/>
              </a:rPr>
              <a:t>«</a:t>
            </a:r>
            <a:r>
              <a:rPr lang="it-IT" dirty="0" err="1" smtClean="0">
                <a:solidFill>
                  <a:schemeClr val="tx1"/>
                </a:solidFill>
                <a:latin typeface="Times New Roman" panose="02020603050405020304" pitchFamily="18" charset="0"/>
                <a:ea typeface="Times New Roman" panose="02020603050405020304" pitchFamily="18" charset="0"/>
              </a:rPr>
              <a:t>El</a:t>
            </a:r>
            <a:r>
              <a:rPr lang="it-IT" dirty="0" smtClean="0">
                <a:solidFill>
                  <a:schemeClr val="tx1"/>
                </a:solidFill>
                <a:latin typeface="Times New Roman" panose="02020603050405020304" pitchFamily="18" charset="0"/>
                <a:ea typeface="Times New Roman" panose="02020603050405020304" pitchFamily="18" charset="0"/>
              </a:rPr>
              <a:t> comunismo </a:t>
            </a:r>
            <a:r>
              <a:rPr lang="it-IT" dirty="0" err="1" smtClean="0">
                <a:solidFill>
                  <a:schemeClr val="tx1"/>
                </a:solidFill>
                <a:latin typeface="Times New Roman" panose="02020603050405020304" pitchFamily="18" charset="0"/>
                <a:ea typeface="Times New Roman" panose="02020603050405020304" pitchFamily="18" charset="0"/>
              </a:rPr>
              <a:t>como</a:t>
            </a:r>
            <a:r>
              <a:rPr lang="it-IT" dirty="0" smtClean="0">
                <a:solidFill>
                  <a:schemeClr val="tx1"/>
                </a:solidFill>
                <a:latin typeface="Times New Roman" panose="02020603050405020304" pitchFamily="18" charset="0"/>
                <a:ea typeface="Times New Roman" panose="02020603050405020304" pitchFamily="18" charset="0"/>
              </a:rPr>
              <a:t> tal es la </a:t>
            </a:r>
            <a:r>
              <a:rPr lang="it-IT" dirty="0" err="1" smtClean="0">
                <a:solidFill>
                  <a:schemeClr val="tx1"/>
                </a:solidFill>
                <a:latin typeface="Times New Roman" panose="02020603050405020304" pitchFamily="18" charset="0"/>
                <a:ea typeface="Times New Roman" panose="02020603050405020304" pitchFamily="18" charset="0"/>
              </a:rPr>
              <a:t>posición</a:t>
            </a:r>
            <a:r>
              <a:rPr lang="it-IT" dirty="0" smtClean="0">
                <a:solidFill>
                  <a:schemeClr val="tx1"/>
                </a:solidFill>
                <a:latin typeface="Times New Roman" panose="02020603050405020304" pitchFamily="18" charset="0"/>
                <a:ea typeface="Times New Roman" panose="02020603050405020304" pitchFamily="18" charset="0"/>
              </a:rPr>
              <a:t> </a:t>
            </a:r>
            <a:r>
              <a:rPr lang="it-IT" dirty="0" err="1" smtClean="0">
                <a:solidFill>
                  <a:schemeClr val="tx1"/>
                </a:solidFill>
                <a:latin typeface="Times New Roman" panose="02020603050405020304" pitchFamily="18" charset="0"/>
                <a:ea typeface="Times New Roman" panose="02020603050405020304" pitchFamily="18" charset="0"/>
              </a:rPr>
              <a:t>como</a:t>
            </a:r>
            <a:r>
              <a:rPr lang="it-IT" dirty="0" smtClean="0">
                <a:solidFill>
                  <a:schemeClr val="tx1"/>
                </a:solidFill>
                <a:latin typeface="Times New Roman" panose="02020603050405020304" pitchFamily="18" charset="0"/>
                <a:ea typeface="Times New Roman" panose="02020603050405020304" pitchFamily="18" charset="0"/>
              </a:rPr>
              <a:t> </a:t>
            </a:r>
            <a:r>
              <a:rPr lang="it-IT" dirty="0" err="1" smtClean="0">
                <a:solidFill>
                  <a:schemeClr val="tx1"/>
                </a:solidFill>
                <a:latin typeface="Times New Roman" panose="02020603050405020304" pitchFamily="18" charset="0"/>
                <a:ea typeface="Times New Roman" panose="02020603050405020304" pitchFamily="18" charset="0"/>
              </a:rPr>
              <a:t>negación</a:t>
            </a:r>
            <a:r>
              <a:rPr lang="it-IT" dirty="0" smtClean="0">
                <a:solidFill>
                  <a:schemeClr val="tx1"/>
                </a:solidFill>
                <a:latin typeface="Times New Roman" panose="02020603050405020304" pitchFamily="18" charset="0"/>
                <a:ea typeface="Times New Roman" panose="02020603050405020304" pitchFamily="18" charset="0"/>
              </a:rPr>
              <a:t> de la </a:t>
            </a:r>
            <a:r>
              <a:rPr lang="it-IT" dirty="0" err="1" smtClean="0">
                <a:solidFill>
                  <a:schemeClr val="tx1"/>
                </a:solidFill>
                <a:latin typeface="Times New Roman" panose="02020603050405020304" pitchFamily="18" charset="0"/>
                <a:ea typeface="Times New Roman" panose="02020603050405020304" pitchFamily="18" charset="0"/>
              </a:rPr>
              <a:t>negación</a:t>
            </a:r>
            <a:r>
              <a:rPr lang="it-IT" dirty="0" smtClean="0">
                <a:solidFill>
                  <a:schemeClr val="tx1"/>
                </a:solidFill>
                <a:latin typeface="Times New Roman" panose="02020603050405020304" pitchFamily="18" charset="0"/>
                <a:ea typeface="Times New Roman" panose="02020603050405020304" pitchFamily="18" charset="0"/>
              </a:rPr>
              <a:t>».</a:t>
            </a:r>
            <a:r>
              <a:rPr lang="it-IT" sz="2000" dirty="0" smtClean="0">
                <a:solidFill>
                  <a:schemeClr val="tx1"/>
                </a:solidFill>
                <a:latin typeface="Times New Roman" panose="02020603050405020304" pitchFamily="18" charset="0"/>
                <a:ea typeface="Times New Roman" panose="02020603050405020304" pitchFamily="18" charset="0"/>
              </a:rPr>
              <a:t> </a:t>
            </a:r>
            <a:endParaRPr lang="it-IT" sz="2000" dirty="0">
              <a:solidFill>
                <a:schemeClr val="tx1"/>
              </a:solidFill>
              <a:latin typeface="Times New Roman" panose="02020603050405020304" pitchFamily="18" charset="0"/>
              <a:ea typeface="Times New Roman" panose="02020603050405020304" pitchFamily="18" charset="0"/>
            </a:endParaRPr>
          </a:p>
          <a:p>
            <a:pPr algn="just"/>
            <a:r>
              <a:rPr lang="de-DE" sz="1100" dirty="0">
                <a:solidFill>
                  <a:schemeClr val="tx1"/>
                </a:solidFill>
                <a:latin typeface="Times New Roman" panose="02020603050405020304" pitchFamily="18" charset="0"/>
                <a:ea typeface="Times New Roman" panose="02020603050405020304" pitchFamily="18" charset="0"/>
              </a:rPr>
              <a:t>K. M</a:t>
            </a:r>
            <a:r>
              <a:rPr lang="de-DE" sz="1100" cap="small" dirty="0">
                <a:solidFill>
                  <a:schemeClr val="tx1"/>
                </a:solidFill>
                <a:latin typeface="Times New Roman" panose="02020603050405020304" pitchFamily="18" charset="0"/>
                <a:ea typeface="Times New Roman" panose="02020603050405020304" pitchFamily="18" charset="0"/>
              </a:rPr>
              <a:t>arx</a:t>
            </a:r>
            <a:r>
              <a:rPr lang="de-DE" sz="1100" dirty="0">
                <a:solidFill>
                  <a:schemeClr val="tx1"/>
                </a:solidFill>
                <a:latin typeface="Times New Roman" panose="02020603050405020304" pitchFamily="18" charset="0"/>
                <a:ea typeface="Times New Roman" panose="02020603050405020304" pitchFamily="18" charset="0"/>
              </a:rPr>
              <a:t>, «Zur Kritik der Nationalökonomie», in </a:t>
            </a:r>
            <a:r>
              <a:rPr lang="de-DE" sz="1100" i="1" dirty="0" err="1">
                <a:solidFill>
                  <a:schemeClr val="tx1"/>
                </a:solidFill>
                <a:latin typeface="Times New Roman" panose="02020603050405020304" pitchFamily="18" charset="0"/>
                <a:ea typeface="Times New Roman" panose="02020603050405020304" pitchFamily="18" charset="0"/>
              </a:rPr>
              <a:t>Oekonomisch-philos</a:t>
            </a:r>
            <a:r>
              <a:rPr lang="de-DE" sz="1100" i="1" dirty="0">
                <a:solidFill>
                  <a:schemeClr val="tx1"/>
                </a:solidFill>
                <a:latin typeface="Times New Roman" panose="02020603050405020304" pitchFamily="18" charset="0"/>
                <a:ea typeface="Times New Roman" panose="02020603050405020304" pitchFamily="18" charset="0"/>
              </a:rPr>
              <a:t>. Manuskripte aus den Jahre 1844</a:t>
            </a:r>
            <a:r>
              <a:rPr lang="de-DE" sz="1100" dirty="0">
                <a:solidFill>
                  <a:schemeClr val="tx1"/>
                </a:solidFill>
                <a:latin typeface="Times New Roman" panose="02020603050405020304" pitchFamily="18" charset="0"/>
                <a:ea typeface="Times New Roman" panose="02020603050405020304" pitchFamily="18" charset="0"/>
              </a:rPr>
              <a:t>, </a:t>
            </a:r>
            <a:r>
              <a:rPr lang="de-DE" sz="1100" dirty="0" err="1">
                <a:solidFill>
                  <a:schemeClr val="tx1"/>
                </a:solidFill>
                <a:latin typeface="Times New Roman" panose="02020603050405020304" pitchFamily="18" charset="0"/>
                <a:ea typeface="Times New Roman" panose="02020603050405020304" pitchFamily="18" charset="0"/>
              </a:rPr>
              <a:t>MEGA</a:t>
            </a:r>
            <a:r>
              <a:rPr lang="de-DE" sz="1100" dirty="0">
                <a:solidFill>
                  <a:schemeClr val="tx1"/>
                </a:solidFill>
                <a:latin typeface="Times New Roman" panose="02020603050405020304" pitchFamily="18" charset="0"/>
                <a:ea typeface="Times New Roman" panose="02020603050405020304" pitchFamily="18" charset="0"/>
              </a:rPr>
              <a:t>, Abt. I, Bd. III, 126, </a:t>
            </a:r>
            <a:r>
              <a:rPr lang="de-DE" sz="1100" dirty="0" err="1">
                <a:solidFill>
                  <a:schemeClr val="tx1"/>
                </a:solidFill>
                <a:latin typeface="Times New Roman" panose="02020603050405020304" pitchFamily="18" charset="0"/>
                <a:ea typeface="Times New Roman" panose="02020603050405020304" pitchFamily="18" charset="0"/>
              </a:rPr>
              <a:t>tr</a:t>
            </a:r>
            <a:r>
              <a:rPr lang="de-DE" sz="1100" dirty="0">
                <a:solidFill>
                  <a:schemeClr val="tx1"/>
                </a:solidFill>
                <a:latin typeface="Times New Roman" panose="02020603050405020304" pitchFamily="18" charset="0"/>
                <a:ea typeface="Times New Roman" panose="02020603050405020304" pitchFamily="18" charset="0"/>
              </a:rPr>
              <a:t>. it. </a:t>
            </a:r>
            <a:r>
              <a:rPr lang="it-IT" sz="1100" dirty="0">
                <a:solidFill>
                  <a:schemeClr val="tx1"/>
                </a:solidFill>
                <a:latin typeface="Times New Roman" panose="02020603050405020304" pitchFamily="18" charset="0"/>
                <a:ea typeface="Times New Roman" panose="02020603050405020304" pitchFamily="18" charset="0"/>
              </a:rPr>
              <a:t>C. F</a:t>
            </a:r>
            <a:r>
              <a:rPr lang="it-IT" sz="1100" cap="small" dirty="0">
                <a:solidFill>
                  <a:schemeClr val="tx1"/>
                </a:solidFill>
                <a:latin typeface="Times New Roman" panose="02020603050405020304" pitchFamily="18" charset="0"/>
                <a:ea typeface="Times New Roman" panose="02020603050405020304" pitchFamily="18" charset="0"/>
              </a:rPr>
              <a:t>abro</a:t>
            </a:r>
            <a:r>
              <a:rPr lang="it-IT" sz="1100" dirty="0">
                <a:solidFill>
                  <a:schemeClr val="tx1"/>
                </a:solidFill>
                <a:latin typeface="Times New Roman" panose="02020603050405020304" pitchFamily="18" charset="0"/>
                <a:ea typeface="Times New Roman" panose="02020603050405020304" pitchFamily="18" charset="0"/>
              </a:rPr>
              <a:t>, </a:t>
            </a:r>
            <a:r>
              <a:rPr lang="it-IT" sz="1100" i="1" dirty="0">
                <a:solidFill>
                  <a:schemeClr val="tx1"/>
                </a:solidFill>
                <a:latin typeface="Times New Roman" panose="02020603050405020304" pitchFamily="18" charset="0"/>
                <a:ea typeface="Times New Roman" panose="02020603050405020304" pitchFamily="18" charset="0"/>
              </a:rPr>
              <a:t>Materialismo dialettico e materialismo storico</a:t>
            </a:r>
            <a:r>
              <a:rPr lang="it-IT" sz="1100" dirty="0">
                <a:solidFill>
                  <a:schemeClr val="tx1"/>
                </a:solidFill>
                <a:latin typeface="Times New Roman" panose="02020603050405020304" pitchFamily="18" charset="0"/>
                <a:ea typeface="Times New Roman" panose="02020603050405020304" pitchFamily="18" charset="0"/>
              </a:rPr>
              <a:t>, Brescia 1962, 122s. </a:t>
            </a:r>
            <a:endParaRPr lang="it-IT" sz="2000" dirty="0">
              <a:solidFill>
                <a:schemeClr val="tx1"/>
              </a:solidFill>
              <a:latin typeface="Times New Roman" panose="02020603050405020304" pitchFamily="18" charset="0"/>
              <a:ea typeface="Times New Roman" panose="02020603050405020304" pitchFamily="18" charset="0"/>
            </a:endParaRPr>
          </a:p>
          <a:p>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439" y="4253071"/>
            <a:ext cx="1971675" cy="2314575"/>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39" y="1028377"/>
            <a:ext cx="1941790" cy="2964782"/>
          </a:xfrm>
          <a:prstGeom prst="rect">
            <a:avLst/>
          </a:prstGeom>
        </p:spPr>
      </p:pic>
    </p:spTree>
    <p:extLst>
      <p:ext uri="{BB962C8B-B14F-4D97-AF65-F5344CB8AC3E}">
        <p14:creationId xmlns:p14="http://schemas.microsoft.com/office/powerpoint/2010/main" val="20646651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8031471" y="3775515"/>
            <a:ext cx="3535286" cy="1988598"/>
          </a:xfrm>
          <a:prstGeom prst="rect">
            <a:avLst/>
          </a:prstGeom>
        </p:spPr>
      </p:pic>
      <p:pic>
        <p:nvPicPr>
          <p:cNvPr id="1026" name="Picture 2" descr="Los cuatro jinetes del nuevo ateísmo – Dominio públ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35" y="3273435"/>
            <a:ext cx="6046341" cy="3106308"/>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p:cNvPicPr>
            <a:picLocks noChangeAspect="1"/>
          </p:cNvPicPr>
          <p:nvPr/>
        </p:nvPicPr>
        <p:blipFill>
          <a:blip r:embed="rId4"/>
          <a:stretch>
            <a:fillRect/>
          </a:stretch>
        </p:blipFill>
        <p:spPr>
          <a:xfrm>
            <a:off x="3675354" y="129385"/>
            <a:ext cx="4950503" cy="2365240"/>
          </a:xfrm>
          <a:prstGeom prst="rect">
            <a:avLst/>
          </a:prstGeom>
        </p:spPr>
      </p:pic>
    </p:spTree>
    <p:extLst>
      <p:ext uri="{BB962C8B-B14F-4D97-AF65-F5344CB8AC3E}">
        <p14:creationId xmlns:p14="http://schemas.microsoft.com/office/powerpoint/2010/main" val="3567630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dirty="0" smtClean="0"/>
              <a:t>El primer campo de batalla: el pensamiento</a:t>
            </a:r>
            <a:endParaRPr lang="it-IT" dirty="0"/>
          </a:p>
        </p:txBody>
      </p:sp>
      <p:sp>
        <p:nvSpPr>
          <p:cNvPr id="3" name="Segnaposto contenuto 2"/>
          <p:cNvSpPr>
            <a:spLocks noGrp="1"/>
          </p:cNvSpPr>
          <p:nvPr>
            <p:ph idx="1"/>
          </p:nvPr>
        </p:nvSpPr>
        <p:spPr>
          <a:xfrm>
            <a:off x="2589212" y="2133600"/>
            <a:ext cx="8915400" cy="4724400"/>
          </a:xfrm>
        </p:spPr>
        <p:txBody>
          <a:bodyPr>
            <a:normAutofit fontScale="92500" lnSpcReduction="20000"/>
          </a:bodyPr>
          <a:lstStyle/>
          <a:p>
            <a:pPr algn="just">
              <a:lnSpc>
                <a:spcPct val="150000"/>
              </a:lnSpc>
            </a:pPr>
            <a:r>
              <a:rPr lang="es-ES" sz="2000" i="1" dirty="0" smtClean="0">
                <a:solidFill>
                  <a:schemeClr val="tx1"/>
                </a:solidFill>
                <a:latin typeface="Times New Roman" panose="02020603050405020304" pitchFamily="18" charset="0"/>
                <a:ea typeface="Times New Roman" panose="02020603050405020304" pitchFamily="18" charset="0"/>
              </a:rPr>
              <a:t>Si se presenta como exigencia del nuevo humanismo, como actitud del </a:t>
            </a:r>
            <a:r>
              <a:rPr lang="es-ES" sz="2000" i="1" dirty="0" err="1" smtClean="0">
                <a:solidFill>
                  <a:schemeClr val="tx1"/>
                </a:solidFill>
                <a:latin typeface="Times New Roman" panose="02020603050405020304" pitchFamily="18" charset="0"/>
                <a:ea typeface="Times New Roman" panose="02020603050405020304" pitchFamily="18" charset="0"/>
              </a:rPr>
              <a:t>super</a:t>
            </a:r>
            <a:r>
              <a:rPr lang="es-ES" sz="2000" i="1" dirty="0" smtClean="0">
                <a:solidFill>
                  <a:schemeClr val="tx1"/>
                </a:solidFill>
                <a:latin typeface="Times New Roman" panose="02020603050405020304" pitchFamily="18" charset="0"/>
                <a:ea typeface="Times New Roman" panose="02020603050405020304" pitchFamily="18" charset="0"/>
              </a:rPr>
              <a:t>-hombre, lo más elevado del hombre es precisamente el pensamiento. </a:t>
            </a:r>
            <a:r>
              <a:rPr lang="es-ES" sz="2000" i="1" dirty="0" smtClean="0">
                <a:solidFill>
                  <a:schemeClr val="tx1"/>
                </a:solidFill>
                <a:latin typeface="Times New Roman" panose="02020603050405020304" pitchFamily="18" charset="0"/>
                <a:ea typeface="Times New Roman" panose="02020603050405020304" pitchFamily="18" charset="0"/>
              </a:rPr>
              <a:t>Es allí donde se coloca la grandeza del hombre para destituir a Dios.</a:t>
            </a:r>
            <a:endParaRPr lang="it-IT" sz="2000" i="1" dirty="0" smtClean="0">
              <a:solidFill>
                <a:schemeClr val="tx1"/>
              </a:solidFill>
              <a:latin typeface="Times New Roman" panose="02020603050405020304" pitchFamily="18" charset="0"/>
              <a:ea typeface="Times New Roman" panose="02020603050405020304" pitchFamily="18" charset="0"/>
            </a:endParaRPr>
          </a:p>
          <a:p>
            <a:pPr algn="just">
              <a:lnSpc>
                <a:spcPct val="150000"/>
              </a:lnSpc>
            </a:pPr>
            <a:r>
              <a:rPr lang="it-IT" sz="2000" dirty="0" smtClean="0">
                <a:solidFill>
                  <a:schemeClr val="tx1"/>
                </a:solidFill>
                <a:latin typeface="Times New Roman" panose="02020603050405020304" pitchFamily="18" charset="0"/>
                <a:ea typeface="Times New Roman" panose="02020603050405020304" pitchFamily="18" charset="0"/>
              </a:rPr>
              <a:t>«</a:t>
            </a:r>
            <a:r>
              <a:rPr lang="it-IT" sz="2000" dirty="0" err="1" smtClean="0">
                <a:solidFill>
                  <a:schemeClr val="tx1"/>
                </a:solidFill>
                <a:latin typeface="Times New Roman" panose="02020603050405020304" pitchFamily="18" charset="0"/>
                <a:ea typeface="Times New Roman" panose="02020603050405020304" pitchFamily="18" charset="0"/>
              </a:rPr>
              <a:t>Decía</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el</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paradojico</a:t>
            </a:r>
            <a:r>
              <a:rPr lang="it-IT" sz="2000" dirty="0" smtClean="0">
                <a:solidFill>
                  <a:schemeClr val="tx1"/>
                </a:solidFill>
                <a:latin typeface="Times New Roman" panose="02020603050405020304" pitchFamily="18" charset="0"/>
                <a:ea typeface="Times New Roman" panose="02020603050405020304" pitchFamily="18" charset="0"/>
              </a:rPr>
              <a:t> Lichtenberg</a:t>
            </a:r>
            <a:r>
              <a:rPr lang="it-IT" sz="2000" dirty="0">
                <a:solidFill>
                  <a:schemeClr val="tx1"/>
                </a:solidFill>
                <a:latin typeface="Times New Roman" panose="02020603050405020304" pitchFamily="18" charset="0"/>
                <a:ea typeface="Times New Roman" panose="02020603050405020304" pitchFamily="18" charset="0"/>
              </a:rPr>
              <a:t>: </a:t>
            </a:r>
            <a:r>
              <a:rPr lang="it-IT" sz="2000" dirty="0" smtClean="0">
                <a:solidFill>
                  <a:schemeClr val="tx1"/>
                </a:solidFill>
                <a:latin typeface="Times New Roman" panose="02020603050405020304" pitchFamily="18" charset="0"/>
                <a:ea typeface="Times New Roman" panose="02020603050405020304" pitchFamily="18" charset="0"/>
              </a:rPr>
              <a:t>“</a:t>
            </a:r>
            <a:r>
              <a:rPr lang="it-IT" sz="2000" dirty="0" err="1" smtClean="0">
                <a:solidFill>
                  <a:schemeClr val="tx1"/>
                </a:solidFill>
                <a:latin typeface="Times New Roman" panose="02020603050405020304" pitchFamily="18" charset="0"/>
                <a:ea typeface="Times New Roman" panose="02020603050405020304" pitchFamily="18" charset="0"/>
              </a:rPr>
              <a:t>Nuestro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mundo</a:t>
            </a:r>
            <a:r>
              <a:rPr lang="it-IT" sz="2000" dirty="0" smtClean="0">
                <a:solidFill>
                  <a:schemeClr val="tx1"/>
                </a:solidFill>
                <a:latin typeface="Times New Roman" panose="02020603050405020304" pitchFamily="18" charset="0"/>
                <a:ea typeface="Times New Roman" panose="02020603050405020304" pitchFamily="18" charset="0"/>
              </a:rPr>
              <a:t> se dirige </a:t>
            </a:r>
            <a:r>
              <a:rPr lang="it-IT" sz="2000" dirty="0" err="1" smtClean="0">
                <a:solidFill>
                  <a:schemeClr val="tx1"/>
                </a:solidFill>
                <a:latin typeface="Times New Roman" panose="02020603050405020304" pitchFamily="18" charset="0"/>
                <a:ea typeface="Times New Roman" panose="02020603050405020304" pitchFamily="18" charset="0"/>
              </a:rPr>
              <a:t>hacia</a:t>
            </a:r>
            <a:r>
              <a:rPr lang="it-IT" sz="2000" dirty="0" smtClean="0">
                <a:solidFill>
                  <a:schemeClr val="tx1"/>
                </a:solidFill>
                <a:latin typeface="Times New Roman" panose="02020603050405020304" pitchFamily="18" charset="0"/>
                <a:ea typeface="Times New Roman" panose="02020603050405020304" pitchFamily="18" charset="0"/>
              </a:rPr>
              <a:t> una </a:t>
            </a:r>
            <a:r>
              <a:rPr lang="it-IT" sz="2000" dirty="0" err="1" smtClean="0">
                <a:solidFill>
                  <a:schemeClr val="tx1"/>
                </a:solidFill>
                <a:latin typeface="Times New Roman" panose="02020603050405020304" pitchFamily="18" charset="0"/>
                <a:ea typeface="Times New Roman" panose="02020603050405020304" pitchFamily="18" charset="0"/>
              </a:rPr>
              <a:t>situación</a:t>
            </a:r>
            <a:r>
              <a:rPr lang="it-IT" sz="2000" dirty="0" smtClean="0">
                <a:solidFill>
                  <a:schemeClr val="tx1"/>
                </a:solidFill>
                <a:latin typeface="Times New Roman" panose="02020603050405020304" pitchFamily="18" charset="0"/>
                <a:ea typeface="Times New Roman" panose="02020603050405020304" pitchFamily="18" charset="0"/>
              </a:rPr>
              <a:t> en la </a:t>
            </a:r>
            <a:r>
              <a:rPr lang="it-IT" sz="2000" dirty="0" err="1" smtClean="0">
                <a:solidFill>
                  <a:schemeClr val="tx1"/>
                </a:solidFill>
                <a:latin typeface="Times New Roman" panose="02020603050405020304" pitchFamily="18" charset="0"/>
                <a:ea typeface="Times New Roman" panose="02020603050405020304" pitchFamily="18" charset="0"/>
              </a:rPr>
              <a:t>que</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será</a:t>
            </a:r>
            <a:r>
              <a:rPr lang="it-IT" sz="2000" dirty="0" smtClean="0">
                <a:solidFill>
                  <a:schemeClr val="tx1"/>
                </a:solidFill>
                <a:latin typeface="Times New Roman" panose="02020603050405020304" pitchFamily="18" charset="0"/>
                <a:ea typeface="Times New Roman" panose="02020603050405020304" pitchFamily="18" charset="0"/>
              </a:rPr>
              <a:t> tan </a:t>
            </a:r>
            <a:r>
              <a:rPr lang="it-IT" sz="2000" dirty="0" err="1" smtClean="0">
                <a:solidFill>
                  <a:schemeClr val="tx1"/>
                </a:solidFill>
                <a:latin typeface="Times New Roman" panose="02020603050405020304" pitchFamily="18" charset="0"/>
                <a:ea typeface="Times New Roman" panose="02020603050405020304" pitchFamily="18" charset="0"/>
              </a:rPr>
              <a:t>ridículo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creer</a:t>
            </a:r>
            <a:r>
              <a:rPr lang="it-IT" sz="2000" dirty="0" smtClean="0">
                <a:solidFill>
                  <a:schemeClr val="tx1"/>
                </a:solidFill>
                <a:latin typeface="Times New Roman" panose="02020603050405020304" pitchFamily="18" charset="0"/>
                <a:ea typeface="Times New Roman" panose="02020603050405020304" pitchFamily="18" charset="0"/>
              </a:rPr>
              <a:t> en un </a:t>
            </a:r>
            <a:r>
              <a:rPr lang="it-IT" sz="2000" dirty="0" err="1" smtClean="0">
                <a:solidFill>
                  <a:schemeClr val="tx1"/>
                </a:solidFill>
                <a:latin typeface="Times New Roman" panose="02020603050405020304" pitchFamily="18" charset="0"/>
                <a:ea typeface="Times New Roman" panose="02020603050405020304" pitchFamily="18" charset="0"/>
              </a:rPr>
              <a:t>Dios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como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hoy</a:t>
            </a:r>
            <a:r>
              <a:rPr lang="it-IT" sz="2000" dirty="0" smtClean="0">
                <a:solidFill>
                  <a:schemeClr val="tx1"/>
                </a:solidFill>
                <a:latin typeface="Times New Roman" panose="02020603050405020304" pitchFamily="18" charset="0"/>
                <a:ea typeface="Times New Roman" panose="02020603050405020304" pitchFamily="18" charset="0"/>
              </a:rPr>
              <a:t> lo es </a:t>
            </a:r>
            <a:r>
              <a:rPr lang="it-IT" sz="2000" dirty="0" err="1" smtClean="0">
                <a:solidFill>
                  <a:schemeClr val="tx1"/>
                </a:solidFill>
                <a:latin typeface="Times New Roman" panose="02020603050405020304" pitchFamily="18" charset="0"/>
                <a:ea typeface="Times New Roman" panose="02020603050405020304" pitchFamily="18" charset="0"/>
              </a:rPr>
              <a:t>creer</a:t>
            </a:r>
            <a:r>
              <a:rPr lang="it-IT" sz="2000" dirty="0" smtClean="0">
                <a:solidFill>
                  <a:schemeClr val="tx1"/>
                </a:solidFill>
                <a:latin typeface="Times New Roman" panose="02020603050405020304" pitchFamily="18" charset="0"/>
                <a:ea typeface="Times New Roman" panose="02020603050405020304" pitchFamily="18" charset="0"/>
              </a:rPr>
              <a:t> en </a:t>
            </a:r>
            <a:r>
              <a:rPr lang="it-IT" sz="2000" dirty="0" err="1" smtClean="0">
                <a:solidFill>
                  <a:schemeClr val="tx1"/>
                </a:solidFill>
                <a:latin typeface="Times New Roman" panose="02020603050405020304" pitchFamily="18" charset="0"/>
                <a:ea typeface="Times New Roman" panose="02020603050405020304" pitchFamily="18" charset="0"/>
              </a:rPr>
              <a:t>espectros</a:t>
            </a:r>
            <a:r>
              <a:rPr lang="it-IT" sz="2000" dirty="0" smtClean="0">
                <a:solidFill>
                  <a:schemeClr val="tx1"/>
                </a:solidFill>
                <a:latin typeface="Times New Roman" panose="02020603050405020304" pitchFamily="18" charset="0"/>
                <a:ea typeface="Times New Roman" panose="02020603050405020304" pitchFamily="18" charset="0"/>
              </a:rPr>
              <a:t>». Me </a:t>
            </a:r>
            <a:r>
              <a:rPr lang="it-IT" sz="2000" dirty="0" err="1" smtClean="0">
                <a:solidFill>
                  <a:schemeClr val="tx1"/>
                </a:solidFill>
                <a:latin typeface="Times New Roman" panose="02020603050405020304" pitchFamily="18" charset="0"/>
                <a:ea typeface="Times New Roman" panose="02020603050405020304" pitchFamily="18" charset="0"/>
              </a:rPr>
              <a:t>parece</a:t>
            </a:r>
            <a:r>
              <a:rPr lang="it-IT" sz="2000" dirty="0" smtClean="0">
                <a:solidFill>
                  <a:schemeClr val="tx1"/>
                </a:solidFill>
                <a:latin typeface="Times New Roman" panose="02020603050405020304" pitchFamily="18" charset="0"/>
                <a:ea typeface="Times New Roman" panose="02020603050405020304" pitchFamily="18" charset="0"/>
              </a:rPr>
              <a:t>, sin ser </a:t>
            </a:r>
            <a:r>
              <a:rPr lang="it-IT" sz="2000" dirty="0" err="1" smtClean="0">
                <a:solidFill>
                  <a:schemeClr val="tx1"/>
                </a:solidFill>
                <a:latin typeface="Times New Roman" panose="02020603050405020304" pitchFamily="18" charset="0"/>
                <a:ea typeface="Times New Roman" panose="02020603050405020304" pitchFamily="18" charset="0"/>
              </a:rPr>
              <a:t>demasiado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pesimista</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que</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ya</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hemos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llegado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cap="small" dirty="0" smtClean="0">
                <a:solidFill>
                  <a:schemeClr val="tx1"/>
                </a:solidFill>
                <a:latin typeface="Times New Roman" panose="02020603050405020304" pitchFamily="18" charset="0"/>
                <a:ea typeface="Times New Roman" panose="02020603050405020304" pitchFamily="18" charset="0"/>
              </a:rPr>
              <a:t>C</a:t>
            </a:r>
            <a:r>
              <a:rPr lang="it-IT" sz="2000" cap="small" dirty="0">
                <a:solidFill>
                  <a:schemeClr val="tx1"/>
                </a:solidFill>
                <a:latin typeface="Times New Roman" panose="02020603050405020304" pitchFamily="18" charset="0"/>
                <a:ea typeface="Times New Roman" panose="02020603050405020304" pitchFamily="18" charset="0"/>
              </a:rPr>
              <a:t>. Fabro, </a:t>
            </a:r>
            <a:r>
              <a:rPr lang="it-IT" sz="2000" i="1" dirty="0">
                <a:solidFill>
                  <a:schemeClr val="tx1"/>
                </a:solidFill>
                <a:latin typeface="Times New Roman" panose="02020603050405020304" pitchFamily="18" charset="0"/>
                <a:ea typeface="Times New Roman" panose="02020603050405020304" pitchFamily="18" charset="0"/>
              </a:rPr>
              <a:t>Introduzione all’ateismo moderno</a:t>
            </a:r>
            <a:r>
              <a:rPr lang="it-IT" sz="2000" dirty="0">
                <a:solidFill>
                  <a:schemeClr val="tx1"/>
                </a:solidFill>
                <a:latin typeface="Times New Roman" panose="02020603050405020304" pitchFamily="18" charset="0"/>
                <a:ea typeface="Times New Roman" panose="02020603050405020304" pitchFamily="18" charset="0"/>
              </a:rPr>
              <a:t>…, 82</a:t>
            </a:r>
            <a:r>
              <a:rPr lang="it-IT" sz="2000" dirty="0" smtClean="0">
                <a:solidFill>
                  <a:schemeClr val="tx1"/>
                </a:solidFill>
                <a:latin typeface="Times New Roman" panose="02020603050405020304" pitchFamily="18" charset="0"/>
                <a:ea typeface="Times New Roman" panose="02020603050405020304" pitchFamily="18" charset="0"/>
              </a:rPr>
              <a:t>.</a:t>
            </a:r>
          </a:p>
          <a:p>
            <a:pPr marL="449580" algn="just">
              <a:lnSpc>
                <a:spcPct val="150000"/>
              </a:lnSpc>
            </a:pPr>
            <a:r>
              <a:rPr lang="it-IT" sz="2000" dirty="0" smtClean="0">
                <a:solidFill>
                  <a:schemeClr val="tx1"/>
                </a:solidFill>
                <a:latin typeface="Times New Roman" panose="02020603050405020304" pitchFamily="18" charset="0"/>
                <a:ea typeface="Times New Roman" panose="02020603050405020304" pitchFamily="18" charset="0"/>
              </a:rPr>
              <a:t>Chesterton: «Los </a:t>
            </a:r>
            <a:r>
              <a:rPr lang="it-IT" sz="2000" dirty="0" err="1" smtClean="0">
                <a:solidFill>
                  <a:schemeClr val="tx1"/>
                </a:solidFill>
                <a:latin typeface="Times New Roman" panose="02020603050405020304" pitchFamily="18" charset="0"/>
                <a:ea typeface="Times New Roman" panose="02020603050405020304" pitchFamily="18" charset="0"/>
              </a:rPr>
              <a:t>más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terribles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enunciados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que</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hacía</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parecían</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sobre</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todo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ignorados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como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lugares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comunes</a:t>
            </a:r>
            <a:r>
              <a:rPr lang="it-IT" sz="2000" dirty="0" smtClean="0">
                <a:solidFill>
                  <a:schemeClr val="tx1"/>
                </a:solidFill>
                <a:latin typeface="Times New Roman" panose="02020603050405020304" pitchFamily="18" charset="0"/>
                <a:ea typeface="Times New Roman" panose="02020603050405020304" pitchFamily="18" charset="0"/>
              </a:rPr>
              <a:t> de un </a:t>
            </a:r>
            <a:r>
              <a:rPr lang="it-IT" sz="2000" dirty="0" err="1" smtClean="0">
                <a:solidFill>
                  <a:schemeClr val="tx1"/>
                </a:solidFill>
                <a:latin typeface="Times New Roman" panose="02020603050405020304" pitchFamily="18" charset="0"/>
                <a:ea typeface="Times New Roman" panose="02020603050405020304" pitchFamily="18" charset="0"/>
              </a:rPr>
              <a:t>hombre</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político</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Sus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blasfemias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publicadas</a:t>
            </a:r>
            <a:r>
              <a:rPr lang="it-IT" sz="2000" dirty="0" smtClean="0">
                <a:solidFill>
                  <a:schemeClr val="tx1"/>
                </a:solidFill>
                <a:latin typeface="Times New Roman" panose="02020603050405020304" pitchFamily="18" charset="0"/>
                <a:ea typeface="Times New Roman" panose="02020603050405020304" pitchFamily="18" charset="0"/>
              </a:rPr>
              <a:t> se </a:t>
            </a:r>
            <a:r>
              <a:rPr lang="it-IT" sz="2000" dirty="0" err="1" smtClean="0">
                <a:solidFill>
                  <a:schemeClr val="tx1"/>
                </a:solidFill>
                <a:latin typeface="Times New Roman" panose="02020603050405020304" pitchFamily="18" charset="0"/>
                <a:ea typeface="Times New Roman" panose="02020603050405020304" pitchFamily="18" charset="0"/>
              </a:rPr>
              <a:t>hacían</a:t>
            </a:r>
            <a:r>
              <a:rPr lang="it-IT" sz="2000" dirty="0" smtClean="0">
                <a:solidFill>
                  <a:schemeClr val="tx1"/>
                </a:solidFill>
                <a:latin typeface="Times New Roman" panose="02020603050405020304" pitchFamily="18" charset="0"/>
                <a:ea typeface="Times New Roman" panose="02020603050405020304" pitchFamily="18" charset="0"/>
              </a:rPr>
              <a:t> cada </a:t>
            </a:r>
            <a:r>
              <a:rPr lang="it-IT" sz="2000" dirty="0" err="1" smtClean="0">
                <a:solidFill>
                  <a:schemeClr val="tx1"/>
                </a:solidFill>
                <a:latin typeface="Times New Roman" panose="02020603050405020304" pitchFamily="18" charset="0"/>
                <a:ea typeface="Times New Roman" panose="02020603050405020304" pitchFamily="18" charset="0"/>
              </a:rPr>
              <a:t>día</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más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apasionadas</a:t>
            </a:r>
            <a:r>
              <a:rPr lang="it-IT" sz="2000" dirty="0" smtClean="0">
                <a:solidFill>
                  <a:schemeClr val="tx1"/>
                </a:solidFill>
                <a:latin typeface="Times New Roman" panose="02020603050405020304" pitchFamily="18" charset="0"/>
                <a:ea typeface="Times New Roman" panose="02020603050405020304" pitchFamily="18" charset="0"/>
              </a:rPr>
              <a:t>; y cada </a:t>
            </a:r>
            <a:r>
              <a:rPr lang="it-IT" sz="2000" dirty="0" err="1" smtClean="0">
                <a:solidFill>
                  <a:schemeClr val="tx1"/>
                </a:solidFill>
                <a:latin typeface="Times New Roman" panose="02020603050405020304" pitchFamily="18" charset="0"/>
                <a:ea typeface="Times New Roman" panose="02020603050405020304" pitchFamily="18" charset="0"/>
              </a:rPr>
              <a:t>día</a:t>
            </a:r>
            <a:r>
              <a:rPr lang="it-IT" sz="2000" dirty="0" smtClean="0">
                <a:solidFill>
                  <a:schemeClr val="tx1"/>
                </a:solidFill>
                <a:latin typeface="Times New Roman" panose="02020603050405020304" pitchFamily="18" charset="0"/>
                <a:ea typeface="Times New Roman" panose="02020603050405020304" pitchFamily="18" charset="0"/>
              </a:rPr>
              <a:t> mas grande era la </a:t>
            </a:r>
            <a:r>
              <a:rPr lang="it-IT" sz="2000" dirty="0" err="1" smtClean="0">
                <a:solidFill>
                  <a:schemeClr val="tx1"/>
                </a:solidFill>
                <a:latin typeface="Times New Roman" panose="02020603050405020304" pitchFamily="18" charset="0"/>
                <a:ea typeface="Times New Roman" panose="02020603050405020304" pitchFamily="18" charset="0"/>
              </a:rPr>
              <a:t>tierra</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que</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los</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tapaba</a:t>
            </a:r>
            <a:r>
              <a:rPr lang="it-IT" sz="2000" dirty="0" smtClean="0">
                <a:solidFill>
                  <a:schemeClr val="tx1"/>
                </a:solidFill>
                <a:latin typeface="Times New Roman" panose="02020603050405020304" pitchFamily="18" charset="0"/>
                <a:ea typeface="Times New Roman" panose="02020603050405020304" pitchFamily="18" charset="0"/>
              </a:rPr>
              <a:t>. </a:t>
            </a:r>
            <a:r>
              <a:rPr lang="it-IT" sz="2000" dirty="0" err="1" smtClean="0">
                <a:solidFill>
                  <a:schemeClr val="tx1"/>
                </a:solidFill>
                <a:latin typeface="Times New Roman" panose="02020603050405020304" pitchFamily="18" charset="0"/>
                <a:ea typeface="Times New Roman" panose="02020603050405020304" pitchFamily="18" charset="0"/>
              </a:rPr>
              <a:t>Tenía</a:t>
            </a:r>
            <a:r>
              <a:rPr lang="it-IT" sz="2000" dirty="0" smtClean="0">
                <a:solidFill>
                  <a:schemeClr val="tx1"/>
                </a:solidFill>
                <a:latin typeface="Times New Roman" panose="02020603050405020304" pitchFamily="18" charset="0"/>
                <a:ea typeface="Times New Roman" panose="02020603050405020304" pitchFamily="18" charset="0"/>
              </a:rPr>
              <a:t> la </a:t>
            </a:r>
            <a:r>
              <a:rPr lang="it-IT" sz="2000" dirty="0" err="1" smtClean="0">
                <a:solidFill>
                  <a:schemeClr val="tx1"/>
                </a:solidFill>
                <a:latin typeface="Times New Roman" panose="02020603050405020304" pitchFamily="18" charset="0"/>
                <a:ea typeface="Times New Roman" panose="02020603050405020304" pitchFamily="18" charset="0"/>
              </a:rPr>
              <a:t>impresión</a:t>
            </a:r>
            <a:r>
              <a:rPr lang="it-IT" sz="2000" dirty="0" smtClean="0">
                <a:solidFill>
                  <a:schemeClr val="tx1"/>
                </a:solidFill>
                <a:latin typeface="Times New Roman" panose="02020603050405020304" pitchFamily="18" charset="0"/>
                <a:ea typeface="Times New Roman" panose="02020603050405020304" pitchFamily="18" charset="0"/>
              </a:rPr>
              <a:t> de </a:t>
            </a:r>
            <a:r>
              <a:rPr lang="it-IT" sz="2000" dirty="0" err="1" smtClean="0">
                <a:solidFill>
                  <a:schemeClr val="tx1"/>
                </a:solidFill>
                <a:latin typeface="Times New Roman" panose="02020603050405020304" pitchFamily="18" charset="0"/>
                <a:ea typeface="Times New Roman" panose="02020603050405020304" pitchFamily="18" charset="0"/>
              </a:rPr>
              <a:t>vivir</a:t>
            </a:r>
            <a:r>
              <a:rPr lang="it-IT" sz="2000" dirty="0" smtClean="0">
                <a:solidFill>
                  <a:schemeClr val="tx1"/>
                </a:solidFill>
                <a:latin typeface="Times New Roman" panose="02020603050405020304" pitchFamily="18" charset="0"/>
                <a:ea typeface="Times New Roman" panose="02020603050405020304" pitchFamily="18" charset="0"/>
              </a:rPr>
              <a:t> en un </a:t>
            </a:r>
            <a:r>
              <a:rPr lang="it-IT" sz="2000" dirty="0" err="1" smtClean="0">
                <a:solidFill>
                  <a:schemeClr val="tx1"/>
                </a:solidFill>
                <a:latin typeface="Times New Roman" panose="02020603050405020304" pitchFamily="18" charset="0"/>
                <a:ea typeface="Times New Roman" panose="02020603050405020304" pitchFamily="18" charset="0"/>
              </a:rPr>
              <a:t>mundo</a:t>
            </a:r>
            <a:r>
              <a:rPr lang="it-IT" sz="2000" dirty="0" smtClean="0">
                <a:solidFill>
                  <a:schemeClr val="tx1"/>
                </a:solidFill>
                <a:latin typeface="Times New Roman" panose="02020603050405020304" pitchFamily="18" charset="0"/>
                <a:ea typeface="Times New Roman" panose="02020603050405020304" pitchFamily="18" charset="0"/>
              </a:rPr>
              <a:t> de </a:t>
            </a:r>
            <a:r>
              <a:rPr lang="it-IT" sz="2000" dirty="0" err="1" smtClean="0">
                <a:solidFill>
                  <a:schemeClr val="tx1"/>
                </a:solidFill>
                <a:latin typeface="Times New Roman" panose="02020603050405020304" pitchFamily="18" charset="0"/>
                <a:ea typeface="Times New Roman" panose="02020603050405020304" pitchFamily="18" charset="0"/>
              </a:rPr>
              <a:t>idiotas</a:t>
            </a:r>
            <a:r>
              <a:rPr lang="it-IT" sz="2000" dirty="0" smtClean="0">
                <a:solidFill>
                  <a:schemeClr val="tx1"/>
                </a:solidFill>
                <a:latin typeface="Times New Roman" panose="02020603050405020304" pitchFamily="18" charset="0"/>
                <a:ea typeface="Times New Roman" panose="02020603050405020304" pitchFamily="18" charset="0"/>
              </a:rPr>
              <a:t>»</a:t>
            </a:r>
            <a:r>
              <a:rPr lang="it-IT" sz="2000" dirty="0" smtClean="0">
                <a:solidFill>
                  <a:schemeClr val="tx1"/>
                </a:solidFill>
                <a:latin typeface="Times New Roman" panose="02020603050405020304" pitchFamily="18" charset="0"/>
                <a:ea typeface="Times New Roman" panose="02020603050405020304" pitchFamily="18" charset="0"/>
              </a:rPr>
              <a:t>.</a:t>
            </a:r>
            <a:endParaRPr lang="it-IT" sz="2000" dirty="0">
              <a:solidFill>
                <a:schemeClr val="tx1"/>
              </a:solidFill>
              <a:latin typeface="Times New Roman" panose="02020603050405020304" pitchFamily="18" charset="0"/>
              <a:ea typeface="Times New Roman" panose="02020603050405020304" pitchFamily="18" charset="0"/>
            </a:endParaRPr>
          </a:p>
          <a:p>
            <a:pPr algn="just"/>
            <a:endParaRPr lang="it-IT" sz="1200" dirty="0">
              <a:effectLst/>
              <a:latin typeface="Times New Roman" panose="02020603050405020304" pitchFamily="18" charset="0"/>
              <a:ea typeface="Times New Roman" panose="02020603050405020304" pitchFamily="18" charset="0"/>
            </a:endParaRPr>
          </a:p>
        </p:txBody>
      </p:sp>
      <p:pic>
        <p:nvPicPr>
          <p:cNvPr id="2050" name="Picture 2" descr="Cornelio Fabro. L'anima. Introduzione al problema dell'uomo (1955) |  Società Filosofica Italiana - Sezione di Sulmona &quot;Giuseppe Capograssi&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61" y="1564960"/>
            <a:ext cx="1866900" cy="2457451"/>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087" y="4058748"/>
            <a:ext cx="2143125" cy="2857500"/>
          </a:xfrm>
          <a:prstGeom prst="rect">
            <a:avLst/>
          </a:prstGeom>
        </p:spPr>
      </p:pic>
    </p:spTree>
    <p:extLst>
      <p:ext uri="{BB962C8B-B14F-4D97-AF65-F5344CB8AC3E}">
        <p14:creationId xmlns:p14="http://schemas.microsoft.com/office/powerpoint/2010/main" val="8171471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Punto de </a:t>
            </a:r>
            <a:r>
              <a:rPr lang="it-IT" dirty="0" err="1" smtClean="0"/>
              <a:t>llegada</a:t>
            </a:r>
            <a:r>
              <a:rPr lang="it-IT" dirty="0" smtClean="0"/>
              <a:t> del ateismo… </a:t>
            </a:r>
            <a:r>
              <a:rPr lang="it-IT" dirty="0" err="1" smtClean="0"/>
              <a:t>bajo</a:t>
            </a:r>
            <a:r>
              <a:rPr lang="it-IT" dirty="0" smtClean="0"/>
              <a:t> </a:t>
            </a:r>
            <a:r>
              <a:rPr lang="it-IT" dirty="0" err="1" smtClean="0"/>
              <a:t>el</a:t>
            </a:r>
            <a:r>
              <a:rPr lang="it-IT" dirty="0" smtClean="0"/>
              <a:t> </a:t>
            </a:r>
            <a:r>
              <a:rPr lang="it-IT" dirty="0" err="1" smtClean="0"/>
              <a:t>disfraz</a:t>
            </a:r>
            <a:r>
              <a:rPr lang="it-IT" dirty="0" smtClean="0"/>
              <a:t> de «</a:t>
            </a:r>
            <a:r>
              <a:rPr lang="it-IT" dirty="0" err="1" smtClean="0"/>
              <a:t>nuevo</a:t>
            </a:r>
            <a:r>
              <a:rPr lang="it-IT" dirty="0" smtClean="0"/>
              <a:t> </a:t>
            </a:r>
            <a:r>
              <a:rPr lang="it-IT" dirty="0" err="1" smtClean="0"/>
              <a:t>humanismo</a:t>
            </a:r>
            <a:r>
              <a:rPr lang="it-IT" dirty="0" smtClean="0"/>
              <a:t>»</a:t>
            </a:r>
            <a:endParaRPr lang="it-IT" dirty="0"/>
          </a:p>
        </p:txBody>
      </p:sp>
      <p:sp>
        <p:nvSpPr>
          <p:cNvPr id="3" name="Segnaposto contenuto 2"/>
          <p:cNvSpPr>
            <a:spLocks noGrp="1"/>
          </p:cNvSpPr>
          <p:nvPr>
            <p:ph idx="1"/>
          </p:nvPr>
        </p:nvSpPr>
        <p:spPr>
          <a:xfrm>
            <a:off x="2388973" y="2133600"/>
            <a:ext cx="9115639" cy="4438650"/>
          </a:xfrm>
        </p:spPr>
        <p:txBody>
          <a:bodyPr>
            <a:normAutofit/>
          </a:bodyPr>
          <a:lstStyle/>
          <a:p>
            <a:pPr marL="449580" algn="just"/>
            <a:r>
              <a:rPr lang="es-AR" sz="2000" dirty="0">
                <a:solidFill>
                  <a:schemeClr val="tx1"/>
                </a:solidFill>
                <a:latin typeface="Times New Roman" panose="02020603050405020304" pitchFamily="18" charset="0"/>
                <a:ea typeface="Times New Roman" panose="02020603050405020304" pitchFamily="18" charset="0"/>
              </a:rPr>
              <a:t>Mientras las precedentes formas de ateísmo eran prevalentemente de naturaleza teorética y actuaban en la oscuridad, </a:t>
            </a:r>
            <a:r>
              <a:rPr lang="es-AR" sz="2000" b="1" dirty="0">
                <a:solidFill>
                  <a:schemeClr val="tx1"/>
                </a:solidFill>
                <a:latin typeface="Times New Roman" panose="02020603050405020304" pitchFamily="18" charset="0"/>
                <a:ea typeface="Times New Roman" panose="02020603050405020304" pitchFamily="18" charset="0"/>
              </a:rPr>
              <a:t>ahora el ateísmo actúa y se organiza a la luz del sol con el propósito explícito de eliminar el cristianismo como único baluarte de resistencia: </a:t>
            </a:r>
            <a:r>
              <a:rPr lang="es-AR" sz="2000" dirty="0">
                <a:solidFill>
                  <a:schemeClr val="tx1"/>
                </a:solidFill>
                <a:latin typeface="Times New Roman" panose="02020603050405020304" pitchFamily="18" charset="0"/>
                <a:ea typeface="Times New Roman" panose="02020603050405020304" pitchFamily="18" charset="0"/>
              </a:rPr>
              <a:t>el ateísmo afirma que el hombre tomará posesión del propio ser en la proporción en que quitará de sí y de la sociedad la conciencia de </a:t>
            </a:r>
            <a:r>
              <a:rPr lang="es-AR" sz="2000" dirty="0" smtClean="0">
                <a:solidFill>
                  <a:schemeClr val="tx1"/>
                </a:solidFill>
                <a:latin typeface="Times New Roman" panose="02020603050405020304" pitchFamily="18" charset="0"/>
                <a:ea typeface="Times New Roman" panose="02020603050405020304" pitchFamily="18" charset="0"/>
              </a:rPr>
              <a:t>Dios. </a:t>
            </a:r>
            <a:r>
              <a:rPr lang="it-IT" sz="2000" dirty="0" smtClean="0">
                <a:solidFill>
                  <a:schemeClr val="tx1"/>
                </a:solidFill>
                <a:latin typeface="Times New Roman" panose="02020603050405020304" pitchFamily="18" charset="0"/>
                <a:ea typeface="Times New Roman" panose="02020603050405020304" pitchFamily="18" charset="0"/>
              </a:rPr>
              <a:t>C</a:t>
            </a:r>
            <a:r>
              <a:rPr lang="it-IT" sz="2000" dirty="0">
                <a:solidFill>
                  <a:schemeClr val="tx1"/>
                </a:solidFill>
                <a:latin typeface="Times New Roman" panose="02020603050405020304" pitchFamily="18" charset="0"/>
                <a:ea typeface="Times New Roman" panose="02020603050405020304" pitchFamily="18" charset="0"/>
              </a:rPr>
              <a:t>. Fabro, </a:t>
            </a:r>
            <a:r>
              <a:rPr lang="it-IT" sz="2000" i="1" dirty="0">
                <a:solidFill>
                  <a:schemeClr val="tx1"/>
                </a:solidFill>
                <a:latin typeface="Times New Roman" panose="02020603050405020304" pitchFamily="18" charset="0"/>
                <a:ea typeface="Times New Roman" panose="02020603050405020304" pitchFamily="18" charset="0"/>
              </a:rPr>
              <a:t>Introduzione all’ateismo moderno</a:t>
            </a:r>
            <a:r>
              <a:rPr lang="it-IT" sz="2000" dirty="0">
                <a:solidFill>
                  <a:schemeClr val="tx1"/>
                </a:solidFill>
                <a:latin typeface="Times New Roman" panose="02020603050405020304" pitchFamily="18" charset="0"/>
                <a:ea typeface="Times New Roman" panose="02020603050405020304" pitchFamily="18" charset="0"/>
              </a:rPr>
              <a:t>…, 14</a:t>
            </a:r>
            <a:r>
              <a:rPr lang="it-IT" sz="2000" dirty="0" smtClean="0">
                <a:solidFill>
                  <a:schemeClr val="tx1"/>
                </a:solidFill>
                <a:latin typeface="Times New Roman" panose="02020603050405020304" pitchFamily="18" charset="0"/>
                <a:ea typeface="Times New Roman" panose="02020603050405020304" pitchFamily="18" charset="0"/>
              </a:rPr>
              <a:t>.</a:t>
            </a:r>
            <a:endParaRPr lang="it-IT" sz="2000" dirty="0" smtClean="0">
              <a:solidFill>
                <a:schemeClr val="tx1"/>
              </a:solidFill>
              <a:latin typeface="Times New Roman" panose="02020603050405020304" pitchFamily="18" charset="0"/>
              <a:ea typeface="Times New Roman" panose="02020603050405020304" pitchFamily="18" charset="0"/>
            </a:endParaRPr>
          </a:p>
          <a:p>
            <a:pPr algn="just"/>
            <a:r>
              <a:rPr lang="es-AR" sz="2000" dirty="0">
                <a:solidFill>
                  <a:schemeClr val="tx1"/>
                </a:solidFill>
                <a:latin typeface="Times New Roman" panose="02020603050405020304" pitchFamily="18" charset="0"/>
                <a:ea typeface="Times New Roman" panose="02020603050405020304" pitchFamily="18" charset="0"/>
              </a:rPr>
              <a:t>El ateísmo de nuestro tiempo ha alcanzado</a:t>
            </a:r>
            <a:r>
              <a:rPr lang="es-AR" sz="2000" i="1" dirty="0">
                <a:solidFill>
                  <a:schemeClr val="tx1"/>
                </a:solidFill>
                <a:latin typeface="Times New Roman" panose="02020603050405020304" pitchFamily="18" charset="0"/>
                <a:ea typeface="Times New Roman" panose="02020603050405020304" pitchFamily="18" charset="0"/>
              </a:rPr>
              <a:t> </a:t>
            </a:r>
            <a:r>
              <a:rPr lang="es-AR" sz="2000" dirty="0">
                <a:solidFill>
                  <a:schemeClr val="tx1"/>
                </a:solidFill>
                <a:latin typeface="Times New Roman" panose="02020603050405020304" pitchFamily="18" charset="0"/>
                <a:ea typeface="Times New Roman" panose="02020603050405020304" pitchFamily="18" charset="0"/>
              </a:rPr>
              <a:t>«los derechos de coherencia con el principio de inmanencia </a:t>
            </a:r>
            <a:r>
              <a:rPr lang="es-AR" sz="2000" b="1" i="1" dirty="0">
                <a:solidFill>
                  <a:schemeClr val="tx1"/>
                </a:solidFill>
                <a:latin typeface="Times New Roman" panose="02020603050405020304" pitchFamily="18" charset="0"/>
                <a:ea typeface="Times New Roman" panose="02020603050405020304" pitchFamily="18" charset="0"/>
              </a:rPr>
              <a:t>que ahora se despliega sin contrastes</a:t>
            </a:r>
            <a:r>
              <a:rPr lang="es-AR" sz="2000" dirty="0">
                <a:solidFill>
                  <a:schemeClr val="tx1"/>
                </a:solidFill>
                <a:latin typeface="Times New Roman" panose="02020603050405020304" pitchFamily="18" charset="0"/>
                <a:ea typeface="Times New Roman" panose="02020603050405020304" pitchFamily="18" charset="0"/>
              </a:rPr>
              <a:t> en el pensamiento contemporáneo». </a:t>
            </a:r>
            <a:r>
              <a:rPr lang="it-IT" sz="2000" cap="small" dirty="0">
                <a:solidFill>
                  <a:schemeClr val="tx1"/>
                </a:solidFill>
                <a:latin typeface="Times New Roman" panose="02020603050405020304" pitchFamily="18" charset="0"/>
                <a:ea typeface="Times New Roman" panose="02020603050405020304" pitchFamily="18" charset="0"/>
              </a:rPr>
              <a:t>C. Fabro, </a:t>
            </a:r>
            <a:r>
              <a:rPr lang="it-IT" sz="2000" i="1" dirty="0">
                <a:solidFill>
                  <a:schemeClr val="tx1"/>
                </a:solidFill>
                <a:latin typeface="Times New Roman" panose="02020603050405020304" pitchFamily="18" charset="0"/>
                <a:ea typeface="Times New Roman" panose="02020603050405020304" pitchFamily="18" charset="0"/>
              </a:rPr>
              <a:t>Introduzione all’ateismo moderno</a:t>
            </a:r>
            <a:r>
              <a:rPr lang="it-IT" sz="2000" dirty="0">
                <a:solidFill>
                  <a:schemeClr val="tx1"/>
                </a:solidFill>
                <a:latin typeface="Times New Roman" panose="02020603050405020304" pitchFamily="18" charset="0"/>
                <a:ea typeface="Times New Roman" panose="02020603050405020304" pitchFamily="18" charset="0"/>
              </a:rPr>
              <a:t>…, 28.</a:t>
            </a:r>
          </a:p>
          <a:p>
            <a:pPr algn="just"/>
            <a:r>
              <a:rPr lang="es-AR" sz="2000" dirty="0">
                <a:solidFill>
                  <a:schemeClr val="tx1"/>
                </a:solidFill>
                <a:latin typeface="Times New Roman" panose="02020603050405020304" pitchFamily="18" charset="0"/>
                <a:ea typeface="Times New Roman" panose="02020603050405020304" pitchFamily="18" charset="0"/>
              </a:rPr>
              <a:t>La filosofía moderna constituye «el tentativo más audaz del espíritu humano, que es el de la auto-fundación y formación del pensamiento en sí mismo». </a:t>
            </a:r>
            <a:r>
              <a:rPr lang="it-IT" sz="2000" cap="small" dirty="0">
                <a:solidFill>
                  <a:schemeClr val="tx1"/>
                </a:solidFill>
                <a:latin typeface="Times New Roman" panose="02020603050405020304" pitchFamily="18" charset="0"/>
                <a:ea typeface="Times New Roman" panose="02020603050405020304" pitchFamily="18" charset="0"/>
              </a:rPr>
              <a:t>C. Fabro, </a:t>
            </a:r>
            <a:r>
              <a:rPr lang="it-IT" sz="2000" i="1" dirty="0">
                <a:solidFill>
                  <a:schemeClr val="tx1"/>
                </a:solidFill>
                <a:latin typeface="Times New Roman" panose="02020603050405020304" pitchFamily="18" charset="0"/>
                <a:ea typeface="Times New Roman" panose="02020603050405020304" pitchFamily="18" charset="0"/>
              </a:rPr>
              <a:t>Introduzione all’ateismo moderno</a:t>
            </a:r>
            <a:r>
              <a:rPr lang="it-IT" sz="2000" dirty="0">
                <a:solidFill>
                  <a:schemeClr val="tx1"/>
                </a:solidFill>
                <a:latin typeface="Times New Roman" panose="02020603050405020304" pitchFamily="18" charset="0"/>
                <a:ea typeface="Times New Roman" panose="02020603050405020304" pitchFamily="18" charset="0"/>
              </a:rPr>
              <a:t>…, 79</a:t>
            </a:r>
            <a:r>
              <a:rPr lang="it-IT" sz="2000" dirty="0" smtClean="0">
                <a:solidFill>
                  <a:schemeClr val="tx1"/>
                </a:solidFill>
                <a:latin typeface="Times New Roman" panose="02020603050405020304" pitchFamily="18" charset="0"/>
                <a:ea typeface="Times New Roman" panose="02020603050405020304" pitchFamily="18" charset="0"/>
              </a:rPr>
              <a:t>.</a:t>
            </a:r>
            <a:endParaRPr lang="it-IT" sz="2000" dirty="0">
              <a:solidFill>
                <a:schemeClr val="tx1"/>
              </a:solidFill>
              <a:latin typeface="Times New Roman" panose="02020603050405020304" pitchFamily="18" charset="0"/>
              <a:ea typeface="Times New Roman" panose="02020603050405020304" pitchFamily="18" charset="0"/>
            </a:endParaRPr>
          </a:p>
          <a:p>
            <a:pPr algn="just"/>
            <a:endParaRPr lang="it-IT" sz="1200" dirty="0">
              <a:solidFill>
                <a:schemeClr val="tx1"/>
              </a:solidFill>
              <a:latin typeface="Times New Roman" panose="02020603050405020304" pitchFamily="18" charset="0"/>
              <a:ea typeface="Times New Roman" panose="02020603050405020304" pitchFamily="18" charset="0"/>
            </a:endParaRPr>
          </a:p>
          <a:p>
            <a:endParaRPr lang="it-IT" dirty="0"/>
          </a:p>
        </p:txBody>
      </p:sp>
      <p:pic>
        <p:nvPicPr>
          <p:cNvPr id="4" name="Picture 2" descr="Cornelio Fabro. L'anima. Introduzione al problema dell'uomo (1955) |  Società Filosofica Italiana - Sezione di Sulmona &quot;Giuseppe Capograssi&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11" y="2133600"/>
            <a:ext cx="1866900"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09223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611333" y="286759"/>
            <a:ext cx="8911687" cy="1280890"/>
          </a:xfrm>
        </p:spPr>
        <p:txBody>
          <a:bodyPr/>
          <a:lstStyle/>
          <a:p>
            <a:r>
              <a:rPr lang="it-IT" dirty="0" smtClean="0"/>
              <a:t>Epoca di </a:t>
            </a:r>
            <a:r>
              <a:rPr lang="it-IT" dirty="0" err="1" smtClean="0"/>
              <a:t>decisión</a:t>
            </a:r>
            <a:r>
              <a:rPr lang="it-IT" dirty="0" smtClean="0"/>
              <a:t>…</a:t>
            </a:r>
            <a:endParaRPr lang="it-IT" dirty="0"/>
          </a:p>
        </p:txBody>
      </p:sp>
      <p:sp>
        <p:nvSpPr>
          <p:cNvPr id="3" name="Segnaposto contenuto 2"/>
          <p:cNvSpPr>
            <a:spLocks noGrp="1"/>
          </p:cNvSpPr>
          <p:nvPr>
            <p:ph idx="1"/>
          </p:nvPr>
        </p:nvSpPr>
        <p:spPr>
          <a:xfrm>
            <a:off x="5770484" y="1302798"/>
            <a:ext cx="5734127" cy="5477522"/>
          </a:xfrm>
        </p:spPr>
        <p:txBody>
          <a:bodyPr>
            <a:normAutofit/>
          </a:bodyPr>
          <a:lstStyle/>
          <a:p>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Hoy</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tanto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el</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ateo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como</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el</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creyente</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son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reportados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medirse</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directamente</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en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el</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frente</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de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sus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respectivos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principios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es-AR" sz="1900" dirty="0" smtClean="0">
                <a:solidFill>
                  <a:schemeClr val="tx1"/>
                </a:solidFill>
                <a:latin typeface="Times New Roman" panose="02020603050405020304" pitchFamily="18" charset="0"/>
                <a:cs typeface="Times New Roman" panose="02020603050405020304" pitchFamily="18" charset="0"/>
              </a:rPr>
              <a:t>sin </a:t>
            </a:r>
            <a:r>
              <a:rPr lang="es-AR" sz="1900" dirty="0">
                <a:solidFill>
                  <a:schemeClr val="tx1"/>
                </a:solidFill>
                <a:latin typeface="Times New Roman" panose="02020603050405020304" pitchFamily="18" charset="0"/>
                <a:cs typeface="Times New Roman" panose="02020603050405020304" pitchFamily="18" charset="0"/>
              </a:rPr>
              <a:t>vanos optimismos ni superficiales negativismos… no estamos en una de las tantas “crisis pasajeras”, sino que </a:t>
            </a:r>
            <a:r>
              <a:rPr lang="es-AR" sz="1900" b="1" dirty="0">
                <a:solidFill>
                  <a:schemeClr val="tx1"/>
                </a:solidFill>
                <a:latin typeface="Times New Roman" panose="02020603050405020304" pitchFamily="18" charset="0"/>
                <a:cs typeface="Times New Roman" panose="02020603050405020304" pitchFamily="18" charset="0"/>
              </a:rPr>
              <a:t>la nuestra es una época de </a:t>
            </a:r>
            <a:r>
              <a:rPr lang="es-AR" sz="1900" b="1" dirty="0" smtClean="0">
                <a:solidFill>
                  <a:schemeClr val="tx1"/>
                </a:solidFill>
                <a:latin typeface="Times New Roman" panose="02020603050405020304" pitchFamily="18" charset="0"/>
                <a:cs typeface="Times New Roman" panose="02020603050405020304" pitchFamily="18" charset="0"/>
              </a:rPr>
              <a:t>decisión (de decisión en lo ideológico)</a:t>
            </a:r>
            <a:r>
              <a:rPr lang="es-AR" sz="1900" dirty="0" smtClean="0">
                <a:solidFill>
                  <a:schemeClr val="tx1"/>
                </a:solidFill>
                <a:latin typeface="Times New Roman" panose="02020603050405020304" pitchFamily="18" charset="0"/>
                <a:cs typeface="Times New Roman" panose="02020603050405020304" pitchFamily="18" charset="0"/>
              </a:rPr>
              <a:t>, </a:t>
            </a:r>
            <a:r>
              <a:rPr lang="es-AR" sz="1900" dirty="0">
                <a:solidFill>
                  <a:schemeClr val="tx1"/>
                </a:solidFill>
                <a:latin typeface="Times New Roman" panose="02020603050405020304" pitchFamily="18" charset="0"/>
                <a:cs typeface="Times New Roman" panose="02020603050405020304" pitchFamily="18" charset="0"/>
              </a:rPr>
              <a:t>que tiene un valor constitutivo tanto para los pueblos como para los individuos</a:t>
            </a:r>
            <a:r>
              <a:rPr lang="es-AR" sz="1900" dirty="0" smtClean="0">
                <a:solidFill>
                  <a:schemeClr val="tx1"/>
                </a:solidFill>
                <a:latin typeface="Times New Roman" panose="02020603050405020304" pitchFamily="18" charset="0"/>
                <a:cs typeface="Times New Roman" panose="02020603050405020304" pitchFamily="18" charset="0"/>
              </a:rPr>
              <a:t>». </a:t>
            </a:r>
            <a:r>
              <a:rPr lang="it-IT" sz="1900" cap="small" dirty="0" smtClean="0">
                <a:solidFill>
                  <a:schemeClr val="tx1"/>
                </a:solidFill>
                <a:latin typeface="Times New Roman" panose="02020603050405020304" pitchFamily="18" charset="0"/>
                <a:cs typeface="Times New Roman" panose="02020603050405020304" pitchFamily="18" charset="0"/>
              </a:rPr>
              <a:t>C</a:t>
            </a:r>
            <a:r>
              <a:rPr lang="it-IT" sz="1900" cap="small" dirty="0">
                <a:solidFill>
                  <a:schemeClr val="tx1"/>
                </a:solidFill>
                <a:latin typeface="Times New Roman" panose="02020603050405020304" pitchFamily="18" charset="0"/>
                <a:cs typeface="Times New Roman" panose="02020603050405020304" pitchFamily="18" charset="0"/>
              </a:rPr>
              <a:t>. Fabro, </a:t>
            </a:r>
            <a:r>
              <a:rPr lang="it-IT" sz="1900" i="1" dirty="0">
                <a:solidFill>
                  <a:schemeClr val="tx1"/>
                </a:solidFill>
                <a:latin typeface="Times New Roman" panose="02020603050405020304" pitchFamily="18" charset="0"/>
                <a:cs typeface="Times New Roman" panose="02020603050405020304" pitchFamily="18" charset="0"/>
              </a:rPr>
              <a:t>Introduzione all’ateismo moderno</a:t>
            </a:r>
            <a:r>
              <a:rPr lang="it-IT" sz="1900" dirty="0">
                <a:solidFill>
                  <a:schemeClr val="tx1"/>
                </a:solidFill>
                <a:latin typeface="Times New Roman" panose="02020603050405020304" pitchFamily="18" charset="0"/>
                <a:cs typeface="Times New Roman" panose="02020603050405020304" pitchFamily="18" charset="0"/>
              </a:rPr>
              <a:t>…, 12</a:t>
            </a:r>
            <a:r>
              <a:rPr lang="it-IT" sz="1900" dirty="0" smtClean="0">
                <a:solidFill>
                  <a:schemeClr val="tx1"/>
                </a:solidFill>
                <a:latin typeface="Times New Roman" panose="02020603050405020304" pitchFamily="18" charset="0"/>
                <a:cs typeface="Times New Roman" panose="02020603050405020304" pitchFamily="18" charset="0"/>
              </a:rPr>
              <a:t>.</a:t>
            </a:r>
          </a:p>
          <a:p>
            <a:pPr marL="0" indent="0">
              <a:buNone/>
            </a:pPr>
            <a:endParaRPr lang="it-IT" sz="1900" dirty="0">
              <a:solidFill>
                <a:schemeClr val="tx1"/>
              </a:solidFill>
              <a:latin typeface="Times New Roman" panose="02020603050405020304" pitchFamily="18" charset="0"/>
              <a:cs typeface="Times New Roman" panose="02020603050405020304" pitchFamily="18" charset="0"/>
            </a:endParaRPr>
          </a:p>
          <a:p>
            <a:pPr marL="449580" algn="just"/>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«Uno de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debe</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asesinar</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al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otro</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o convertirlo.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Yo</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creía</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en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verdad</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que</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todos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cristianos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son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hipocritas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y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tenía</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por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ellos</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una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cierta</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indulgencia</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Pero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siento</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que</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Usted</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es sincero, y por </a:t>
            </a:r>
            <a:r>
              <a:rPr lang="it-IT" sz="19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eso</a:t>
            </a:r>
            <a:r>
              <a:rPr lang="it-IT" sz="19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le odio…» </a:t>
            </a:r>
            <a:r>
              <a:rPr lang="it-IT" sz="19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Chesterton</a:t>
            </a:r>
            <a:r>
              <a:rPr lang="it-IT" sz="19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sz="1400" dirty="0">
              <a:solidFill>
                <a:schemeClr val="tx1"/>
              </a:solidFill>
              <a:latin typeface="Times New Roman" panose="02020603050405020304" pitchFamily="18" charset="0"/>
              <a:ea typeface="Times New Roman" panose="02020603050405020304" pitchFamily="18" charset="0"/>
            </a:endParaRPr>
          </a:p>
          <a:p>
            <a:pPr algn="just"/>
            <a:endParaRPr lang="it-IT" sz="1400" dirty="0" smtClean="0">
              <a:latin typeface="Times New Roman" panose="02020603050405020304" pitchFamily="18" charset="0"/>
              <a:ea typeface="Times New Roman" panose="02020603050405020304" pitchFamily="18" charset="0"/>
            </a:endParaRPr>
          </a:p>
          <a:p>
            <a:pPr marL="0" indent="0">
              <a:buNone/>
            </a:pPr>
            <a:endParaRPr lang="it-IT" dirty="0" smtClean="0"/>
          </a:p>
          <a:p>
            <a:pPr marL="0" indent="0">
              <a:buNone/>
            </a:pP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47185" cy="6858000"/>
          </a:xfrm>
          <a:prstGeom prst="rect">
            <a:avLst/>
          </a:prstGeom>
        </p:spPr>
      </p:pic>
    </p:spTree>
    <p:extLst>
      <p:ext uri="{BB962C8B-B14F-4D97-AF65-F5344CB8AC3E}">
        <p14:creationId xmlns:p14="http://schemas.microsoft.com/office/powerpoint/2010/main" val="3420894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5250" y="1319435"/>
            <a:ext cx="8911687" cy="1280890"/>
          </a:xfrm>
        </p:spPr>
        <p:txBody>
          <a:bodyPr/>
          <a:lstStyle/>
          <a:p>
            <a:pPr algn="ctr"/>
            <a:r>
              <a:rPr lang="it-IT" dirty="0" err="1" smtClean="0">
                <a:solidFill>
                  <a:schemeClr val="bg1"/>
                </a:solidFill>
              </a:rPr>
              <a:t>El</a:t>
            </a:r>
            <a:r>
              <a:rPr lang="it-IT" dirty="0" smtClean="0">
                <a:solidFill>
                  <a:schemeClr val="bg1"/>
                </a:solidFill>
              </a:rPr>
              <a:t> principio de </a:t>
            </a:r>
            <a:r>
              <a:rPr lang="it-IT" dirty="0" err="1" smtClean="0">
                <a:solidFill>
                  <a:schemeClr val="bg1"/>
                </a:solidFill>
              </a:rPr>
              <a:t>inmanencia</a:t>
            </a:r>
            <a:endParaRPr lang="it-IT" dirty="0">
              <a:solidFill>
                <a:schemeClr val="bg1"/>
              </a:solidFill>
            </a:endParaRPr>
          </a:p>
        </p:txBody>
      </p:sp>
      <p:pic>
        <p:nvPicPr>
          <p:cNvPr id="3" name="Segnaposto contenuto 3"/>
          <p:cNvPicPr>
            <a:picLocks noGrp="1" noChangeAspect="1"/>
          </p:cNvPicPr>
          <p:nvPr>
            <p:ph idx="1"/>
          </p:nvPr>
        </p:nvPicPr>
        <p:blipFill>
          <a:blip r:embed="rId2"/>
          <a:stretch>
            <a:fillRect/>
          </a:stretch>
        </p:blipFill>
        <p:spPr>
          <a:xfrm>
            <a:off x="4872645" y="2502202"/>
            <a:ext cx="2607141" cy="2660348"/>
          </a:xfrm>
          <a:prstGeom prst="rect">
            <a:avLst/>
          </a:prstGeom>
          <a:ln>
            <a:noFill/>
          </a:ln>
          <a:effectLst>
            <a:softEdge rad="112500"/>
          </a:effectLst>
        </p:spPr>
      </p:pic>
    </p:spTree>
    <p:extLst>
      <p:ext uri="{BB962C8B-B14F-4D97-AF65-F5344CB8AC3E}">
        <p14:creationId xmlns:p14="http://schemas.microsoft.com/office/powerpoint/2010/main" val="32712708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d’immanenza</a:t>
            </a:r>
            <a:endParaRPr lang="it-IT" dirty="0"/>
          </a:p>
        </p:txBody>
      </p:sp>
      <p:sp>
        <p:nvSpPr>
          <p:cNvPr id="3" name="Segnaposto contenuto 2"/>
          <p:cNvSpPr>
            <a:spLocks noGrp="1"/>
          </p:cNvSpPr>
          <p:nvPr>
            <p:ph idx="1"/>
          </p:nvPr>
        </p:nvSpPr>
        <p:spPr>
          <a:xfrm>
            <a:off x="1887630" y="1596501"/>
            <a:ext cx="6465826" cy="4604274"/>
          </a:xfrm>
        </p:spPr>
        <p:txBody>
          <a:bodyPr>
            <a:normAutofit/>
          </a:bodyPr>
          <a:lstStyle/>
          <a:p>
            <a:r>
              <a:rPr lang="it-IT" dirty="0" err="1">
                <a:solidFill>
                  <a:schemeClr val="tx1"/>
                </a:solidFill>
              </a:rPr>
              <a:t>El</a:t>
            </a:r>
            <a:r>
              <a:rPr lang="it-IT" dirty="0">
                <a:solidFill>
                  <a:schemeClr val="tx1"/>
                </a:solidFill>
              </a:rPr>
              <a:t> principio de </a:t>
            </a:r>
            <a:r>
              <a:rPr lang="it-IT" dirty="0" err="1">
                <a:solidFill>
                  <a:schemeClr val="tx1"/>
                </a:solidFill>
              </a:rPr>
              <a:t>inmanencia</a:t>
            </a:r>
            <a:r>
              <a:rPr lang="it-IT" dirty="0">
                <a:solidFill>
                  <a:schemeClr val="tx1"/>
                </a:solidFill>
              </a:rPr>
              <a:t> </a:t>
            </a:r>
            <a:r>
              <a:rPr lang="it-IT" dirty="0" err="1">
                <a:solidFill>
                  <a:schemeClr val="tx1"/>
                </a:solidFill>
              </a:rPr>
              <a:t>constituye</a:t>
            </a:r>
            <a:r>
              <a:rPr lang="it-IT" dirty="0">
                <a:solidFill>
                  <a:schemeClr val="tx1"/>
                </a:solidFill>
              </a:rPr>
              <a:t> </a:t>
            </a:r>
            <a:r>
              <a:rPr lang="it-IT" dirty="0" err="1">
                <a:solidFill>
                  <a:schemeClr val="tx1"/>
                </a:solidFill>
              </a:rPr>
              <a:t>el</a:t>
            </a:r>
            <a:r>
              <a:rPr lang="it-IT" dirty="0">
                <a:solidFill>
                  <a:schemeClr val="tx1"/>
                </a:solidFill>
              </a:rPr>
              <a:t> </a:t>
            </a:r>
            <a:r>
              <a:rPr lang="it-IT" dirty="0" err="1">
                <a:solidFill>
                  <a:schemeClr val="tx1"/>
                </a:solidFill>
              </a:rPr>
              <a:t>más</a:t>
            </a:r>
            <a:r>
              <a:rPr lang="it-IT" dirty="0">
                <a:solidFill>
                  <a:schemeClr val="tx1"/>
                </a:solidFill>
              </a:rPr>
              <a:t> </a:t>
            </a:r>
            <a:r>
              <a:rPr lang="it-IT" dirty="0" err="1">
                <a:solidFill>
                  <a:schemeClr val="tx1"/>
                </a:solidFill>
              </a:rPr>
              <a:t>audaz</a:t>
            </a:r>
            <a:r>
              <a:rPr lang="it-IT" dirty="0">
                <a:solidFill>
                  <a:schemeClr val="tx1"/>
                </a:solidFill>
              </a:rPr>
              <a:t> tentativo del </a:t>
            </a:r>
            <a:r>
              <a:rPr lang="it-IT" dirty="0" err="1">
                <a:solidFill>
                  <a:schemeClr val="tx1"/>
                </a:solidFill>
              </a:rPr>
              <a:t>espíritu</a:t>
            </a:r>
            <a:r>
              <a:rPr lang="it-IT" dirty="0">
                <a:solidFill>
                  <a:schemeClr val="tx1"/>
                </a:solidFill>
              </a:rPr>
              <a:t> </a:t>
            </a:r>
            <a:r>
              <a:rPr lang="it-IT" dirty="0" err="1">
                <a:solidFill>
                  <a:schemeClr val="tx1"/>
                </a:solidFill>
              </a:rPr>
              <a:t>humano</a:t>
            </a:r>
            <a:r>
              <a:rPr lang="it-IT" dirty="0">
                <a:solidFill>
                  <a:schemeClr val="tx1"/>
                </a:solidFill>
              </a:rPr>
              <a:t> </a:t>
            </a:r>
            <a:r>
              <a:rPr lang="it-IT" dirty="0" err="1">
                <a:solidFill>
                  <a:schemeClr val="tx1"/>
                </a:solidFill>
              </a:rPr>
              <a:t>que</a:t>
            </a:r>
            <a:r>
              <a:rPr lang="it-IT" dirty="0">
                <a:solidFill>
                  <a:schemeClr val="tx1"/>
                </a:solidFill>
              </a:rPr>
              <a:t> es </a:t>
            </a:r>
            <a:r>
              <a:rPr lang="it-IT" dirty="0" err="1">
                <a:solidFill>
                  <a:schemeClr val="tx1"/>
                </a:solidFill>
              </a:rPr>
              <a:t>el</a:t>
            </a:r>
            <a:r>
              <a:rPr lang="it-IT" dirty="0">
                <a:solidFill>
                  <a:schemeClr val="tx1"/>
                </a:solidFill>
              </a:rPr>
              <a:t> de la auto-</a:t>
            </a:r>
            <a:r>
              <a:rPr lang="it-IT" dirty="0" err="1">
                <a:solidFill>
                  <a:schemeClr val="tx1"/>
                </a:solidFill>
              </a:rPr>
              <a:t>fundación</a:t>
            </a:r>
            <a:r>
              <a:rPr lang="it-IT" dirty="0">
                <a:solidFill>
                  <a:schemeClr val="tx1"/>
                </a:solidFill>
              </a:rPr>
              <a:t>.</a:t>
            </a:r>
          </a:p>
          <a:p>
            <a:r>
              <a:rPr lang="es-AR" dirty="0" smtClean="0">
                <a:solidFill>
                  <a:schemeClr val="tx1"/>
                </a:solidFill>
              </a:rPr>
              <a:t>“La </a:t>
            </a:r>
            <a:r>
              <a:rPr lang="es-AR" dirty="0">
                <a:solidFill>
                  <a:schemeClr val="tx1"/>
                </a:solidFill>
              </a:rPr>
              <a:t>esencia del principio moderno de inmanencia, en cuanto es la afirmación de posición del ser referido a la conciencia, es, y no puede ser otra cosa, que la negación de la trascendencia referida al conocer en el cual consiste, según el pensamiento moderno, el sentido fundamental y primer paso de la libertad. </a:t>
            </a:r>
            <a:endParaRPr lang="es-AR" dirty="0" smtClean="0">
              <a:solidFill>
                <a:schemeClr val="tx1"/>
              </a:solidFill>
            </a:endParaRPr>
          </a:p>
          <a:p>
            <a:r>
              <a:rPr lang="es-AR" dirty="0" smtClean="0">
                <a:solidFill>
                  <a:schemeClr val="tx1"/>
                </a:solidFill>
              </a:rPr>
              <a:t>Coincidencia </a:t>
            </a:r>
            <a:r>
              <a:rPr lang="es-AR" dirty="0">
                <a:solidFill>
                  <a:schemeClr val="tx1"/>
                </a:solidFill>
              </a:rPr>
              <a:t>entonces de ser y </a:t>
            </a:r>
            <a:r>
              <a:rPr lang="es-AR" i="1" dirty="0">
                <a:solidFill>
                  <a:schemeClr val="tx1"/>
                </a:solidFill>
              </a:rPr>
              <a:t>cogito</a:t>
            </a:r>
            <a:r>
              <a:rPr lang="es-AR" dirty="0">
                <a:solidFill>
                  <a:schemeClr val="tx1"/>
                </a:solidFill>
              </a:rPr>
              <a:t>, y de </a:t>
            </a:r>
            <a:r>
              <a:rPr lang="es-AR" i="1" dirty="0">
                <a:solidFill>
                  <a:schemeClr val="tx1"/>
                </a:solidFill>
              </a:rPr>
              <a:t>cogito </a:t>
            </a:r>
            <a:r>
              <a:rPr lang="es-AR" dirty="0">
                <a:solidFill>
                  <a:schemeClr val="tx1"/>
                </a:solidFill>
              </a:rPr>
              <a:t>y </a:t>
            </a:r>
            <a:r>
              <a:rPr lang="es-AR" i="1" dirty="0" err="1" smtClean="0">
                <a:solidFill>
                  <a:schemeClr val="tx1"/>
                </a:solidFill>
              </a:rPr>
              <a:t>volo</a:t>
            </a:r>
            <a:r>
              <a:rPr lang="es-AR" i="1" dirty="0" smtClean="0">
                <a:solidFill>
                  <a:schemeClr val="tx1"/>
                </a:solidFill>
              </a:rPr>
              <a:t>”</a:t>
            </a:r>
            <a:r>
              <a:rPr lang="es-AR" dirty="0" smtClean="0">
                <a:solidFill>
                  <a:schemeClr val="tx1"/>
                </a:solidFill>
              </a:rPr>
              <a:t>.</a:t>
            </a:r>
            <a:r>
              <a:rPr lang="it-IT" dirty="0" smtClean="0">
                <a:solidFill>
                  <a:schemeClr val="tx1"/>
                </a:solidFill>
              </a:rPr>
              <a:t> </a:t>
            </a:r>
            <a:r>
              <a:rPr lang="it-IT" sz="1100" dirty="0" smtClean="0">
                <a:solidFill>
                  <a:schemeClr val="tx1"/>
                </a:solidFill>
                <a:latin typeface="Times New Roman" panose="02020603050405020304" pitchFamily="18" charset="0"/>
                <a:ea typeface="Times New Roman" panose="02020603050405020304" pitchFamily="18" charset="0"/>
              </a:rPr>
              <a:t>C</a:t>
            </a:r>
            <a:r>
              <a:rPr lang="it-IT" sz="1100" dirty="0">
                <a:solidFill>
                  <a:schemeClr val="tx1"/>
                </a:solidFill>
                <a:latin typeface="Times New Roman" panose="02020603050405020304" pitchFamily="18" charset="0"/>
                <a:ea typeface="Times New Roman" panose="02020603050405020304" pitchFamily="18" charset="0"/>
              </a:rPr>
              <a:t>. F</a:t>
            </a:r>
            <a:r>
              <a:rPr lang="it-IT" sz="1100" cap="small" dirty="0">
                <a:solidFill>
                  <a:schemeClr val="tx1"/>
                </a:solidFill>
                <a:latin typeface="Times New Roman" panose="02020603050405020304" pitchFamily="18" charset="0"/>
                <a:ea typeface="Times New Roman" panose="02020603050405020304" pitchFamily="18" charset="0"/>
              </a:rPr>
              <a:t>abro</a:t>
            </a:r>
            <a:r>
              <a:rPr lang="it-IT" sz="1100" dirty="0">
                <a:solidFill>
                  <a:schemeClr val="tx1"/>
                </a:solidFill>
                <a:latin typeface="Times New Roman" panose="02020603050405020304" pitchFamily="18" charset="0"/>
                <a:ea typeface="Times New Roman" panose="02020603050405020304" pitchFamily="18" charset="0"/>
              </a:rPr>
              <a:t>, </a:t>
            </a:r>
            <a:r>
              <a:rPr lang="it-IT" sz="1100" i="1" dirty="0">
                <a:solidFill>
                  <a:schemeClr val="tx1"/>
                </a:solidFill>
                <a:latin typeface="Times New Roman" panose="02020603050405020304" pitchFamily="18" charset="0"/>
                <a:ea typeface="Times New Roman" panose="02020603050405020304" pitchFamily="18" charset="0"/>
              </a:rPr>
              <a:t>Appunti di un itinerario, </a:t>
            </a:r>
            <a:r>
              <a:rPr lang="it-IT" sz="1100" dirty="0">
                <a:solidFill>
                  <a:schemeClr val="tx1"/>
                </a:solidFill>
                <a:latin typeface="Times New Roman" panose="02020603050405020304" pitchFamily="18" charset="0"/>
                <a:ea typeface="Times New Roman" panose="02020603050405020304" pitchFamily="18" charset="0"/>
              </a:rPr>
              <a:t>en</a:t>
            </a:r>
            <a:r>
              <a:rPr lang="it-IT" sz="1100" i="1" dirty="0">
                <a:solidFill>
                  <a:schemeClr val="tx1"/>
                </a:solidFill>
                <a:latin typeface="Times New Roman" panose="02020603050405020304" pitchFamily="18" charset="0"/>
                <a:ea typeface="Times New Roman" panose="02020603050405020304" pitchFamily="18" charset="0"/>
              </a:rPr>
              <a:t> </a:t>
            </a:r>
            <a:r>
              <a:rPr lang="it-IT" sz="1100" dirty="0">
                <a:solidFill>
                  <a:schemeClr val="tx1"/>
                </a:solidFill>
                <a:latin typeface="Times New Roman" panose="02020603050405020304" pitchFamily="18" charset="0"/>
                <a:ea typeface="Times New Roman" panose="02020603050405020304" pitchFamily="18" charset="0"/>
              </a:rPr>
              <a:t>AA. </a:t>
            </a:r>
            <a:r>
              <a:rPr lang="it-IT" sz="1100" dirty="0" err="1">
                <a:solidFill>
                  <a:schemeClr val="tx1"/>
                </a:solidFill>
                <a:latin typeface="Times New Roman" panose="02020603050405020304" pitchFamily="18" charset="0"/>
                <a:ea typeface="Times New Roman" panose="02020603050405020304" pitchFamily="18" charset="0"/>
              </a:rPr>
              <a:t>VV</a:t>
            </a:r>
            <a:r>
              <a:rPr lang="it-IT" sz="1100" dirty="0">
                <a:solidFill>
                  <a:schemeClr val="tx1"/>
                </a:solidFill>
                <a:latin typeface="Times New Roman" panose="02020603050405020304" pitchFamily="18" charset="0"/>
                <a:ea typeface="Times New Roman" panose="02020603050405020304" pitchFamily="18" charset="0"/>
              </a:rPr>
              <a:t>., </a:t>
            </a:r>
            <a:r>
              <a:rPr lang="it-IT" sz="1100" i="1" dirty="0">
                <a:solidFill>
                  <a:schemeClr val="tx1"/>
                </a:solidFill>
                <a:latin typeface="Times New Roman" panose="02020603050405020304" pitchFamily="18" charset="0"/>
                <a:ea typeface="Times New Roman" panose="02020603050405020304" pitchFamily="18" charset="0"/>
              </a:rPr>
              <a:t>Essere e libertà</a:t>
            </a:r>
            <a:r>
              <a:rPr lang="it-IT" sz="1100" dirty="0">
                <a:solidFill>
                  <a:schemeClr val="tx1"/>
                </a:solidFill>
                <a:latin typeface="Times New Roman" panose="02020603050405020304" pitchFamily="18" charset="0"/>
                <a:ea typeface="Times New Roman" panose="02020603050405020304" pitchFamily="18" charset="0"/>
              </a:rPr>
              <a:t>, Maggioli, Rimini 1984, 47.</a:t>
            </a:r>
            <a:endParaRPr lang="it-IT" sz="1400" dirty="0">
              <a:solidFill>
                <a:schemeClr val="tx1"/>
              </a:solidFill>
              <a:latin typeface="Times New Roman" panose="02020603050405020304" pitchFamily="18" charset="0"/>
              <a:ea typeface="Times New Roman" panose="02020603050405020304" pitchFamily="18" charset="0"/>
            </a:endParaRPr>
          </a:p>
          <a:p>
            <a:endParaRPr lang="it-IT" dirty="0"/>
          </a:p>
        </p:txBody>
      </p:sp>
      <p:pic>
        <p:nvPicPr>
          <p:cNvPr id="4" name="Immagine 3"/>
          <p:cNvPicPr>
            <a:picLocks noChangeAspect="1"/>
          </p:cNvPicPr>
          <p:nvPr/>
        </p:nvPicPr>
        <p:blipFill>
          <a:blip r:embed="rId2"/>
          <a:stretch>
            <a:fillRect/>
          </a:stretch>
        </p:blipFill>
        <p:spPr>
          <a:xfrm>
            <a:off x="8921966" y="1009650"/>
            <a:ext cx="2746159" cy="2746159"/>
          </a:xfrm>
          <a:prstGeom prst="rect">
            <a:avLst/>
          </a:prstGeom>
          <a:ln>
            <a:noFill/>
          </a:ln>
          <a:effectLst>
            <a:softEdge rad="112500"/>
          </a:effectLst>
        </p:spPr>
      </p:pic>
    </p:spTree>
    <p:extLst>
      <p:ext uri="{BB962C8B-B14F-4D97-AF65-F5344CB8AC3E}">
        <p14:creationId xmlns:p14="http://schemas.microsoft.com/office/powerpoint/2010/main" val="12933572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Principio d’immanenza</a:t>
            </a:r>
            <a:endParaRPr lang="it-IT" dirty="0"/>
          </a:p>
        </p:txBody>
      </p:sp>
      <p:sp>
        <p:nvSpPr>
          <p:cNvPr id="3" name="Segnaposto contenuto 2"/>
          <p:cNvSpPr>
            <a:spLocks noGrp="1"/>
          </p:cNvSpPr>
          <p:nvPr>
            <p:ph idx="1"/>
          </p:nvPr>
        </p:nvSpPr>
        <p:spPr>
          <a:xfrm>
            <a:off x="4065972" y="2133600"/>
            <a:ext cx="7438639" cy="4552950"/>
          </a:xfrm>
        </p:spPr>
        <p:txBody>
          <a:bodyPr>
            <a:normAutofit/>
          </a:bodyPr>
          <a:lstStyle/>
          <a:p>
            <a:r>
              <a:rPr lang="es-ES" dirty="0" smtClean="0">
                <a:solidFill>
                  <a:schemeClr val="tx1"/>
                </a:solidFill>
              </a:rPr>
              <a:t>“Antes </a:t>
            </a:r>
            <a:r>
              <a:rPr lang="es-ES" dirty="0">
                <a:solidFill>
                  <a:schemeClr val="tx1"/>
                </a:solidFill>
              </a:rPr>
              <a:t>todo se interpretaba desde el prisma del </a:t>
            </a:r>
            <a:r>
              <a:rPr lang="es-ES" i="1" dirty="0" err="1">
                <a:solidFill>
                  <a:schemeClr val="tx1"/>
                </a:solidFill>
              </a:rPr>
              <a:t>esse</a:t>
            </a:r>
            <a:r>
              <a:rPr lang="es-ES" dirty="0">
                <a:solidFill>
                  <a:schemeClr val="tx1"/>
                </a:solidFill>
              </a:rPr>
              <a:t> y desde esta perspectiva se buscaba una explicación a todo</a:t>
            </a:r>
            <a:r>
              <a:rPr lang="es-ES" dirty="0" smtClean="0">
                <a:solidFill>
                  <a:schemeClr val="tx1"/>
                </a:solidFill>
              </a:rPr>
              <a:t>.</a:t>
            </a:r>
          </a:p>
          <a:p>
            <a:r>
              <a:rPr lang="es-ES" dirty="0" smtClean="0">
                <a:solidFill>
                  <a:schemeClr val="tx1"/>
                </a:solidFill>
              </a:rPr>
              <a:t> </a:t>
            </a:r>
            <a:r>
              <a:rPr lang="es-ES" dirty="0">
                <a:solidFill>
                  <a:schemeClr val="tx1"/>
                </a:solidFill>
              </a:rPr>
              <a:t>Dios, como Ser plenamente autosuficiente (</a:t>
            </a:r>
            <a:r>
              <a:rPr lang="es-ES" i="1" dirty="0" err="1">
                <a:solidFill>
                  <a:schemeClr val="tx1"/>
                </a:solidFill>
              </a:rPr>
              <a:t>Ens</a:t>
            </a:r>
            <a:r>
              <a:rPr lang="es-ES" i="1" dirty="0">
                <a:solidFill>
                  <a:schemeClr val="tx1"/>
                </a:solidFill>
              </a:rPr>
              <a:t> </a:t>
            </a:r>
            <a:r>
              <a:rPr lang="es-ES" i="1" dirty="0" err="1">
                <a:solidFill>
                  <a:schemeClr val="tx1"/>
                </a:solidFill>
              </a:rPr>
              <a:t>subsistens</a:t>
            </a:r>
            <a:r>
              <a:rPr lang="es-ES" dirty="0">
                <a:solidFill>
                  <a:schemeClr val="tx1"/>
                </a:solidFill>
              </a:rPr>
              <a:t>), era considerado el fundamento indispensable de todo </a:t>
            </a:r>
            <a:r>
              <a:rPr lang="es-ES" i="1" dirty="0" err="1">
                <a:solidFill>
                  <a:schemeClr val="tx1"/>
                </a:solidFill>
              </a:rPr>
              <a:t>ens</a:t>
            </a:r>
            <a:r>
              <a:rPr lang="es-ES" i="1" dirty="0">
                <a:solidFill>
                  <a:schemeClr val="tx1"/>
                </a:solidFill>
              </a:rPr>
              <a:t> non</a:t>
            </a:r>
            <a:r>
              <a:rPr lang="es-ES" dirty="0">
                <a:solidFill>
                  <a:schemeClr val="tx1"/>
                </a:solidFill>
              </a:rPr>
              <a:t> </a:t>
            </a:r>
            <a:r>
              <a:rPr lang="es-ES" i="1" dirty="0" err="1">
                <a:solidFill>
                  <a:schemeClr val="tx1"/>
                </a:solidFill>
              </a:rPr>
              <a:t>subsistens</a:t>
            </a:r>
            <a:r>
              <a:rPr lang="es-ES" i="1" dirty="0">
                <a:solidFill>
                  <a:schemeClr val="tx1"/>
                </a:solidFill>
              </a:rPr>
              <a:t>, </a:t>
            </a:r>
            <a:r>
              <a:rPr lang="es-ES" i="1" dirty="0" err="1">
                <a:solidFill>
                  <a:schemeClr val="tx1"/>
                </a:solidFill>
              </a:rPr>
              <a:t>ens</a:t>
            </a:r>
            <a:r>
              <a:rPr lang="es-ES" i="1" dirty="0">
                <a:solidFill>
                  <a:schemeClr val="tx1"/>
                </a:solidFill>
              </a:rPr>
              <a:t> </a:t>
            </a:r>
            <a:r>
              <a:rPr lang="es-ES" i="1" dirty="0" err="1">
                <a:solidFill>
                  <a:schemeClr val="tx1"/>
                </a:solidFill>
              </a:rPr>
              <a:t>participatum</a:t>
            </a:r>
            <a:r>
              <a:rPr lang="es-ES" dirty="0">
                <a:solidFill>
                  <a:schemeClr val="tx1"/>
                </a:solidFill>
              </a:rPr>
              <a:t>, de todos los seres creados y, por tanto, también del hombre. </a:t>
            </a:r>
            <a:endParaRPr lang="es-ES" dirty="0" smtClean="0">
              <a:solidFill>
                <a:schemeClr val="tx1"/>
              </a:solidFill>
            </a:endParaRPr>
          </a:p>
          <a:p>
            <a:r>
              <a:rPr lang="es-ES" dirty="0" smtClean="0">
                <a:solidFill>
                  <a:schemeClr val="tx1"/>
                </a:solidFill>
              </a:rPr>
              <a:t>El </a:t>
            </a:r>
            <a:r>
              <a:rPr lang="es-ES" i="1" dirty="0">
                <a:solidFill>
                  <a:schemeClr val="tx1"/>
                </a:solidFill>
              </a:rPr>
              <a:t>cogito, ergo sum </a:t>
            </a:r>
            <a:r>
              <a:rPr lang="es-ES" dirty="0">
                <a:solidFill>
                  <a:schemeClr val="tx1"/>
                </a:solidFill>
              </a:rPr>
              <a:t>supuso la ruptura con este modo de pensar. Lo primordial era ahora el </a:t>
            </a:r>
            <a:r>
              <a:rPr lang="es-ES" i="1" dirty="0" err="1">
                <a:solidFill>
                  <a:schemeClr val="tx1"/>
                </a:solidFill>
              </a:rPr>
              <a:t>ens</a:t>
            </a:r>
            <a:r>
              <a:rPr lang="es-ES" i="1" dirty="0">
                <a:solidFill>
                  <a:schemeClr val="tx1"/>
                </a:solidFill>
              </a:rPr>
              <a:t> </a:t>
            </a:r>
            <a:r>
              <a:rPr lang="es-ES" i="1" dirty="0" err="1">
                <a:solidFill>
                  <a:schemeClr val="tx1"/>
                </a:solidFill>
              </a:rPr>
              <a:t>cogitans</a:t>
            </a:r>
            <a:r>
              <a:rPr lang="es-ES" i="1" dirty="0">
                <a:solidFill>
                  <a:schemeClr val="tx1"/>
                </a:solidFill>
              </a:rPr>
              <a:t>.</a:t>
            </a:r>
            <a:r>
              <a:rPr lang="es-ES" dirty="0">
                <a:solidFill>
                  <a:schemeClr val="tx1"/>
                </a:solidFill>
              </a:rPr>
              <a:t> </a:t>
            </a:r>
            <a:endParaRPr lang="es-ES" dirty="0" smtClean="0">
              <a:solidFill>
                <a:schemeClr val="tx1"/>
              </a:solidFill>
            </a:endParaRPr>
          </a:p>
          <a:p>
            <a:r>
              <a:rPr lang="es-ES" dirty="0" smtClean="0">
                <a:solidFill>
                  <a:schemeClr val="tx1"/>
                </a:solidFill>
              </a:rPr>
              <a:t>Así </a:t>
            </a:r>
            <a:r>
              <a:rPr lang="es-ES" dirty="0">
                <a:solidFill>
                  <a:schemeClr val="tx1"/>
                </a:solidFill>
              </a:rPr>
              <a:t>pues, a partir de Descartes, la filosofía se convierte en la ciencia del puro pensamiento: todo lo que es </a:t>
            </a:r>
            <a:r>
              <a:rPr lang="es-ES" i="1" dirty="0" err="1">
                <a:solidFill>
                  <a:schemeClr val="tx1"/>
                </a:solidFill>
              </a:rPr>
              <a:t>esse</a:t>
            </a:r>
            <a:r>
              <a:rPr lang="es-ES" i="1" dirty="0">
                <a:solidFill>
                  <a:schemeClr val="tx1"/>
                </a:solidFill>
              </a:rPr>
              <a:t> – </a:t>
            </a:r>
            <a:r>
              <a:rPr lang="es-ES" dirty="0">
                <a:solidFill>
                  <a:schemeClr val="tx1"/>
                </a:solidFill>
              </a:rPr>
              <a:t>tanto el mundo creado como el Creador – </a:t>
            </a:r>
            <a:r>
              <a:rPr lang="es-ES" b="1" dirty="0">
                <a:solidFill>
                  <a:schemeClr val="tx1"/>
                </a:solidFill>
              </a:rPr>
              <a:t>permanece en el campo del </a:t>
            </a:r>
            <a:r>
              <a:rPr lang="es-ES" b="1" i="1" dirty="0">
                <a:solidFill>
                  <a:schemeClr val="tx1"/>
                </a:solidFill>
              </a:rPr>
              <a:t>cogito</a:t>
            </a:r>
            <a:r>
              <a:rPr lang="es-ES" b="1" dirty="0">
                <a:solidFill>
                  <a:schemeClr val="tx1"/>
                </a:solidFill>
              </a:rPr>
              <a:t>, como contenido de la conciencia </a:t>
            </a:r>
            <a:r>
              <a:rPr lang="es-ES" b="1" dirty="0" smtClean="0">
                <a:solidFill>
                  <a:schemeClr val="tx1"/>
                </a:solidFill>
              </a:rPr>
              <a:t>humana</a:t>
            </a:r>
            <a:r>
              <a:rPr lang="es-ES" dirty="0" smtClean="0">
                <a:solidFill>
                  <a:schemeClr val="tx1"/>
                </a:solidFill>
              </a:rPr>
              <a:t>”.  </a:t>
            </a:r>
            <a:r>
              <a:rPr lang="es-AR" sz="1200" dirty="0">
                <a:solidFill>
                  <a:schemeClr val="tx1"/>
                </a:solidFill>
              </a:rPr>
              <a:t> </a:t>
            </a:r>
            <a:r>
              <a:rPr lang="it-IT" sz="1200" dirty="0" smtClean="0">
                <a:solidFill>
                  <a:schemeClr val="tx1"/>
                </a:solidFill>
              </a:rPr>
              <a:t>J</a:t>
            </a:r>
            <a:r>
              <a:rPr lang="it-IT" sz="1200" cap="small" dirty="0" smtClean="0">
                <a:solidFill>
                  <a:schemeClr val="tx1"/>
                </a:solidFill>
              </a:rPr>
              <a:t>uan </a:t>
            </a:r>
            <a:r>
              <a:rPr lang="it-IT" sz="1200" cap="small" dirty="0">
                <a:solidFill>
                  <a:schemeClr val="tx1"/>
                </a:solidFill>
              </a:rPr>
              <a:t>Pablo II</a:t>
            </a:r>
            <a:r>
              <a:rPr lang="it-IT" sz="1200" dirty="0">
                <a:solidFill>
                  <a:schemeClr val="tx1"/>
                </a:solidFill>
              </a:rPr>
              <a:t>, Memoria e </a:t>
            </a:r>
            <a:r>
              <a:rPr lang="it-IT" sz="1200" dirty="0" err="1">
                <a:solidFill>
                  <a:schemeClr val="tx1"/>
                </a:solidFill>
              </a:rPr>
              <a:t>identitad</a:t>
            </a:r>
            <a:r>
              <a:rPr lang="it-IT" sz="1200" dirty="0">
                <a:solidFill>
                  <a:schemeClr val="tx1"/>
                </a:solidFill>
              </a:rPr>
              <a:t>, </a:t>
            </a:r>
            <a:r>
              <a:rPr lang="it-IT" sz="1200" dirty="0" err="1">
                <a:solidFill>
                  <a:schemeClr val="tx1"/>
                </a:solidFill>
              </a:rPr>
              <a:t>Planeta</a:t>
            </a:r>
            <a:r>
              <a:rPr lang="it-IT" sz="1200" dirty="0">
                <a:solidFill>
                  <a:schemeClr val="tx1"/>
                </a:solidFill>
              </a:rPr>
              <a:t>, Santiago de Chile 2005</a:t>
            </a:r>
            <a:r>
              <a:rPr lang="it-IT" sz="1200" baseline="30000" dirty="0">
                <a:solidFill>
                  <a:schemeClr val="tx1"/>
                </a:solidFill>
              </a:rPr>
              <a:t>2</a:t>
            </a:r>
            <a:r>
              <a:rPr lang="it-IT" sz="1200" dirty="0">
                <a:solidFill>
                  <a:schemeClr val="tx1"/>
                </a:solidFill>
              </a:rPr>
              <a:t>, 20-21. Lo </a:t>
            </a:r>
            <a:r>
              <a:rPr lang="it-IT" sz="1200" dirty="0" err="1">
                <a:solidFill>
                  <a:schemeClr val="tx1"/>
                </a:solidFill>
              </a:rPr>
              <a:t>resaltado</a:t>
            </a:r>
            <a:r>
              <a:rPr lang="it-IT" sz="1200" dirty="0">
                <a:solidFill>
                  <a:schemeClr val="tx1"/>
                </a:solidFill>
              </a:rPr>
              <a:t> es </a:t>
            </a:r>
            <a:r>
              <a:rPr lang="it-IT" sz="1200" dirty="0" err="1">
                <a:solidFill>
                  <a:schemeClr val="tx1"/>
                </a:solidFill>
              </a:rPr>
              <a:t>nuestro</a:t>
            </a:r>
            <a:r>
              <a:rPr lang="it-IT" sz="1200" dirty="0">
                <a:solidFill>
                  <a:schemeClr val="tx1"/>
                </a:solidFill>
              </a:rPr>
              <a:t>.</a:t>
            </a:r>
            <a:endParaRPr lang="it-IT" sz="1200" i="1" dirty="0">
              <a:solidFill>
                <a:schemeClr val="tx1"/>
              </a:solidFill>
            </a:endParaRPr>
          </a:p>
          <a:p>
            <a:endParaRPr lang="it-IT" dirty="0"/>
          </a:p>
        </p:txBody>
      </p:sp>
      <p:pic>
        <p:nvPicPr>
          <p:cNvPr id="4" name="Immagine 3"/>
          <p:cNvPicPr>
            <a:picLocks noChangeAspect="1"/>
          </p:cNvPicPr>
          <p:nvPr/>
        </p:nvPicPr>
        <p:blipFill>
          <a:blip r:embed="rId2"/>
          <a:stretch>
            <a:fillRect/>
          </a:stretch>
        </p:blipFill>
        <p:spPr>
          <a:xfrm>
            <a:off x="405669" y="2542932"/>
            <a:ext cx="2879248" cy="2302476"/>
          </a:xfrm>
          <a:prstGeom prst="rect">
            <a:avLst/>
          </a:prstGeom>
        </p:spPr>
      </p:pic>
    </p:spTree>
    <p:extLst>
      <p:ext uri="{BB962C8B-B14F-4D97-AF65-F5344CB8AC3E}">
        <p14:creationId xmlns:p14="http://schemas.microsoft.com/office/powerpoint/2010/main" val="15614558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Resumamos</a:t>
            </a:r>
            <a:r>
              <a:rPr lang="it-IT" dirty="0" smtClean="0"/>
              <a:t> la </a:t>
            </a:r>
            <a:r>
              <a:rPr lang="it-IT" dirty="0" err="1" smtClean="0"/>
              <a:t>doctrina</a:t>
            </a:r>
            <a:r>
              <a:rPr lang="it-IT" dirty="0" smtClean="0"/>
              <a:t> de P. Cornelio Fabro </a:t>
            </a:r>
            <a:r>
              <a:rPr lang="it-IT" dirty="0" err="1" smtClean="0"/>
              <a:t>sobre</a:t>
            </a:r>
            <a:r>
              <a:rPr lang="it-IT" dirty="0" smtClean="0"/>
              <a:t> </a:t>
            </a:r>
            <a:r>
              <a:rPr lang="it-IT" dirty="0" err="1" smtClean="0"/>
              <a:t>el</a:t>
            </a:r>
            <a:r>
              <a:rPr lang="it-IT" dirty="0" smtClean="0"/>
              <a:t> </a:t>
            </a:r>
            <a:r>
              <a:rPr lang="it-IT" dirty="0" err="1" smtClean="0"/>
              <a:t>ateísmo</a:t>
            </a:r>
            <a:r>
              <a:rPr lang="it-IT" dirty="0" smtClean="0"/>
              <a:t>…</a:t>
            </a:r>
            <a:endParaRPr lang="it-IT" dirty="0"/>
          </a:p>
        </p:txBody>
      </p:sp>
      <p:sp>
        <p:nvSpPr>
          <p:cNvPr id="3" name="Segnaposto contenuto 2"/>
          <p:cNvSpPr>
            <a:spLocks noGrp="1"/>
          </p:cNvSpPr>
          <p:nvPr>
            <p:ph idx="1"/>
          </p:nvPr>
        </p:nvSpPr>
        <p:spPr/>
        <p:txBody>
          <a:bodyPr>
            <a:normAutofit/>
          </a:bodyPr>
          <a:lstStyle/>
          <a:p>
            <a:r>
              <a:rPr lang="it-IT" dirty="0" err="1" smtClean="0">
                <a:solidFill>
                  <a:schemeClr val="tx1"/>
                </a:solidFill>
              </a:rPr>
              <a:t>El</a:t>
            </a:r>
            <a:r>
              <a:rPr lang="it-IT" dirty="0" smtClean="0">
                <a:solidFill>
                  <a:schemeClr val="tx1"/>
                </a:solidFill>
              </a:rPr>
              <a:t> </a:t>
            </a:r>
            <a:r>
              <a:rPr lang="it-IT" dirty="0" err="1" smtClean="0">
                <a:solidFill>
                  <a:schemeClr val="tx1"/>
                </a:solidFill>
              </a:rPr>
              <a:t>ateísmo</a:t>
            </a:r>
            <a:r>
              <a:rPr lang="it-IT" dirty="0" smtClean="0">
                <a:solidFill>
                  <a:schemeClr val="tx1"/>
                </a:solidFill>
              </a:rPr>
              <a:t> </a:t>
            </a:r>
            <a:r>
              <a:rPr lang="it-IT" dirty="0" err="1" smtClean="0">
                <a:solidFill>
                  <a:schemeClr val="tx1"/>
                </a:solidFill>
              </a:rPr>
              <a:t>actual</a:t>
            </a:r>
            <a:r>
              <a:rPr lang="it-IT" dirty="0" smtClean="0">
                <a:solidFill>
                  <a:schemeClr val="tx1"/>
                </a:solidFill>
              </a:rPr>
              <a:t> es «</a:t>
            </a:r>
            <a:r>
              <a:rPr lang="it-IT" dirty="0" err="1" smtClean="0">
                <a:solidFill>
                  <a:schemeClr val="tx1"/>
                </a:solidFill>
              </a:rPr>
              <a:t>nuevo</a:t>
            </a:r>
            <a:r>
              <a:rPr lang="it-IT" dirty="0" smtClean="0">
                <a:solidFill>
                  <a:schemeClr val="tx1"/>
                </a:solidFill>
              </a:rPr>
              <a:t>», distinto al </a:t>
            </a:r>
            <a:r>
              <a:rPr lang="it-IT" dirty="0" err="1" smtClean="0">
                <a:solidFill>
                  <a:schemeClr val="tx1"/>
                </a:solidFill>
              </a:rPr>
              <a:t>anterior</a:t>
            </a:r>
            <a:r>
              <a:rPr lang="it-IT" dirty="0" smtClean="0">
                <a:solidFill>
                  <a:schemeClr val="tx1"/>
                </a:solidFill>
              </a:rPr>
              <a:t>…</a:t>
            </a:r>
            <a:endParaRPr lang="it-IT" dirty="0" smtClean="0">
              <a:solidFill>
                <a:schemeClr val="tx1"/>
              </a:solidFill>
            </a:endParaRPr>
          </a:p>
          <a:p>
            <a:r>
              <a:rPr lang="es-ES" dirty="0" smtClean="0">
                <a:solidFill>
                  <a:schemeClr val="tx1"/>
                </a:solidFill>
              </a:rPr>
              <a:t>Es un punto de llegada…</a:t>
            </a:r>
          </a:p>
          <a:p>
            <a:pPr lvl="1"/>
            <a:r>
              <a:rPr lang="es-ES" sz="1800" dirty="0" smtClean="0">
                <a:solidFill>
                  <a:schemeClr val="tx1"/>
                </a:solidFill>
              </a:rPr>
              <a:t>Que tiene el punto de partida en Descartes…</a:t>
            </a:r>
          </a:p>
          <a:p>
            <a:pPr lvl="2"/>
            <a:r>
              <a:rPr lang="es-ES" sz="1800" dirty="0" smtClean="0">
                <a:solidFill>
                  <a:schemeClr val="tx1"/>
                </a:solidFill>
              </a:rPr>
              <a:t>Que siguió desarrollándose en quienes partieron desde el </a:t>
            </a:r>
            <a:r>
              <a:rPr lang="es-ES" sz="1800" dirty="0" err="1" smtClean="0">
                <a:solidFill>
                  <a:schemeClr val="tx1"/>
                </a:solidFill>
              </a:rPr>
              <a:t>cógito</a:t>
            </a:r>
            <a:r>
              <a:rPr lang="es-ES" sz="1800" dirty="0" smtClean="0">
                <a:solidFill>
                  <a:schemeClr val="tx1"/>
                </a:solidFill>
              </a:rPr>
              <a:t> y sin negar a Dios, hablaban de Él, pero negándole atributos esenciales…</a:t>
            </a:r>
          </a:p>
          <a:p>
            <a:pPr lvl="3"/>
            <a:r>
              <a:rPr lang="es-ES" sz="1800" dirty="0" smtClean="0">
                <a:solidFill>
                  <a:schemeClr val="tx1"/>
                </a:solidFill>
              </a:rPr>
              <a:t>Hasta alcanzar su punto más alto de negación “positiva” de Dios.</a:t>
            </a:r>
            <a:r>
              <a:rPr lang="es-ES" dirty="0">
                <a:solidFill>
                  <a:schemeClr val="tx1"/>
                </a:solidFill>
              </a:rPr>
              <a:t> </a:t>
            </a:r>
            <a:endParaRPr lang="it-IT" dirty="0" smtClean="0">
              <a:solidFill>
                <a:schemeClr val="tx1"/>
              </a:solidFill>
            </a:endParaRPr>
          </a:p>
          <a:p>
            <a:r>
              <a:rPr lang="it-IT" dirty="0" err="1" smtClean="0">
                <a:solidFill>
                  <a:schemeClr val="tx1"/>
                </a:solidFill>
              </a:rPr>
              <a:t>Consecuencia</a:t>
            </a:r>
            <a:r>
              <a:rPr lang="it-IT" dirty="0" smtClean="0">
                <a:solidFill>
                  <a:schemeClr val="tx1"/>
                </a:solidFill>
              </a:rPr>
              <a:t> </a:t>
            </a:r>
            <a:r>
              <a:rPr lang="it-IT" dirty="0" err="1" smtClean="0">
                <a:solidFill>
                  <a:schemeClr val="tx1"/>
                </a:solidFill>
              </a:rPr>
              <a:t>actual</a:t>
            </a:r>
            <a:r>
              <a:rPr lang="it-IT" dirty="0" smtClean="0">
                <a:solidFill>
                  <a:schemeClr val="tx1"/>
                </a:solidFill>
              </a:rPr>
              <a:t>: Esta es la causa del </a:t>
            </a:r>
            <a:r>
              <a:rPr lang="it-IT" dirty="0" err="1" smtClean="0">
                <a:solidFill>
                  <a:schemeClr val="tx1"/>
                </a:solidFill>
              </a:rPr>
              <a:t>más</a:t>
            </a:r>
            <a:r>
              <a:rPr lang="it-IT" dirty="0" smtClean="0">
                <a:solidFill>
                  <a:schemeClr val="tx1"/>
                </a:solidFill>
              </a:rPr>
              <a:t> grande </a:t>
            </a:r>
            <a:r>
              <a:rPr lang="it-IT" dirty="0" err="1" smtClean="0">
                <a:solidFill>
                  <a:schemeClr val="tx1"/>
                </a:solidFill>
              </a:rPr>
              <a:t>desastre</a:t>
            </a:r>
            <a:r>
              <a:rPr lang="it-IT" dirty="0" smtClean="0">
                <a:solidFill>
                  <a:schemeClr val="tx1"/>
                </a:solidFill>
              </a:rPr>
              <a:t> del </a:t>
            </a:r>
            <a:r>
              <a:rPr lang="it-IT" dirty="0" err="1" smtClean="0">
                <a:solidFill>
                  <a:schemeClr val="tx1"/>
                </a:solidFill>
              </a:rPr>
              <a:t>hombre</a:t>
            </a:r>
            <a:r>
              <a:rPr lang="it-IT" dirty="0" smtClean="0">
                <a:solidFill>
                  <a:schemeClr val="tx1"/>
                </a:solidFill>
              </a:rPr>
              <a:t> moderno y de su </a:t>
            </a:r>
            <a:r>
              <a:rPr lang="it-IT" dirty="0" err="1" smtClean="0">
                <a:solidFill>
                  <a:schemeClr val="tx1"/>
                </a:solidFill>
              </a:rPr>
              <a:t>desesperación</a:t>
            </a:r>
            <a:r>
              <a:rPr lang="it-IT" dirty="0" smtClean="0">
                <a:solidFill>
                  <a:schemeClr val="tx1"/>
                </a:solidFill>
              </a:rPr>
              <a:t>… </a:t>
            </a:r>
            <a:r>
              <a:rPr lang="it-IT" dirty="0" err="1" smtClean="0">
                <a:solidFill>
                  <a:schemeClr val="tx1"/>
                </a:solidFill>
              </a:rPr>
              <a:t>porqué</a:t>
            </a:r>
            <a:r>
              <a:rPr lang="it-IT" dirty="0" smtClean="0">
                <a:solidFill>
                  <a:schemeClr val="tx1"/>
                </a:solidFill>
              </a:rPr>
              <a:t>? Por su </a:t>
            </a:r>
            <a:r>
              <a:rPr lang="it-IT" dirty="0" err="1" smtClean="0">
                <a:solidFill>
                  <a:schemeClr val="tx1"/>
                </a:solidFill>
              </a:rPr>
              <a:t>religiosidad</a:t>
            </a:r>
            <a:r>
              <a:rPr lang="it-IT" dirty="0" smtClean="0">
                <a:solidFill>
                  <a:schemeClr val="tx1"/>
                </a:solidFill>
              </a:rPr>
              <a:t>…</a:t>
            </a:r>
            <a:endParaRPr lang="it-IT" dirty="0" smtClean="0">
              <a:solidFill>
                <a:schemeClr val="tx1"/>
              </a:solidFill>
            </a:endParaRPr>
          </a:p>
        </p:txBody>
      </p:sp>
    </p:spTree>
    <p:extLst>
      <p:ext uri="{BB962C8B-B14F-4D97-AF65-F5344CB8AC3E}">
        <p14:creationId xmlns:p14="http://schemas.microsoft.com/office/powerpoint/2010/main" val="18744912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5250" y="1319435"/>
            <a:ext cx="8911687" cy="1280890"/>
          </a:xfrm>
        </p:spPr>
        <p:txBody>
          <a:bodyPr/>
          <a:lstStyle/>
          <a:p>
            <a:pPr algn="ctr"/>
            <a:r>
              <a:rPr lang="it-IT" dirty="0" err="1" smtClean="0">
                <a:solidFill>
                  <a:schemeClr val="bg1"/>
                </a:solidFill>
              </a:rPr>
              <a:t>Consecuencia</a:t>
            </a:r>
            <a:r>
              <a:rPr lang="it-IT" dirty="0" smtClean="0">
                <a:solidFill>
                  <a:schemeClr val="bg1"/>
                </a:solidFill>
              </a:rPr>
              <a:t>: </a:t>
            </a:r>
            <a:r>
              <a:rPr lang="it-IT" dirty="0" err="1" smtClean="0">
                <a:solidFill>
                  <a:schemeClr val="bg1"/>
                </a:solidFill>
              </a:rPr>
              <a:t>desilusión</a:t>
            </a:r>
            <a:r>
              <a:rPr lang="it-IT" dirty="0" smtClean="0">
                <a:solidFill>
                  <a:schemeClr val="bg1"/>
                </a:solidFill>
              </a:rPr>
              <a:t> y </a:t>
            </a:r>
            <a:r>
              <a:rPr lang="it-IT" dirty="0" err="1" smtClean="0">
                <a:solidFill>
                  <a:schemeClr val="bg1"/>
                </a:solidFill>
              </a:rPr>
              <a:t>confusión</a:t>
            </a:r>
            <a:r>
              <a:rPr lang="it-IT" dirty="0" smtClean="0">
                <a:solidFill>
                  <a:schemeClr val="bg1"/>
                </a:solidFill>
              </a:rPr>
              <a:t> </a:t>
            </a:r>
            <a:r>
              <a:rPr lang="it-IT" dirty="0" err="1" smtClean="0">
                <a:solidFill>
                  <a:schemeClr val="bg1"/>
                </a:solidFill>
              </a:rPr>
              <a:t>mental</a:t>
            </a:r>
            <a:endParaRPr lang="it-IT" dirty="0">
              <a:solidFill>
                <a:schemeClr val="bg1"/>
              </a:solidFill>
            </a:endParaRPr>
          </a:p>
        </p:txBody>
      </p:sp>
    </p:spTree>
    <p:extLst>
      <p:ext uri="{BB962C8B-B14F-4D97-AF65-F5344CB8AC3E}">
        <p14:creationId xmlns:p14="http://schemas.microsoft.com/office/powerpoint/2010/main" val="130345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1026" name="Picture 2" descr="Ateismo, passato e futuro - Voce Evangel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4" y="753833"/>
            <a:ext cx="9823173" cy="5176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Segnaposto contenuto 2"/>
          <p:cNvSpPr>
            <a:spLocks noGrp="1"/>
          </p:cNvSpPr>
          <p:nvPr>
            <p:ph idx="1"/>
          </p:nvPr>
        </p:nvSpPr>
        <p:spPr>
          <a:xfrm>
            <a:off x="6309379" y="1727836"/>
            <a:ext cx="5383213" cy="3777622"/>
          </a:xfrm>
        </p:spPr>
        <p:txBody>
          <a:bodyPr/>
          <a:lstStyle/>
          <a:p>
            <a:r>
              <a:rPr lang="it-IT" dirty="0" err="1" smtClean="0">
                <a:solidFill>
                  <a:schemeClr val="tx1"/>
                </a:solidFill>
              </a:rPr>
              <a:t>El</a:t>
            </a:r>
            <a:r>
              <a:rPr lang="it-IT" dirty="0" smtClean="0">
                <a:solidFill>
                  <a:schemeClr val="tx1"/>
                </a:solidFill>
              </a:rPr>
              <a:t> «</a:t>
            </a:r>
            <a:r>
              <a:rPr lang="it-IT" dirty="0" err="1" smtClean="0">
                <a:solidFill>
                  <a:schemeClr val="tx1"/>
                </a:solidFill>
              </a:rPr>
              <a:t>nuevo</a:t>
            </a:r>
            <a:r>
              <a:rPr lang="it-IT" dirty="0" smtClean="0">
                <a:solidFill>
                  <a:schemeClr val="tx1"/>
                </a:solidFill>
              </a:rPr>
              <a:t>» ateismo</a:t>
            </a:r>
            <a:endParaRPr lang="it-IT" dirty="0" smtClean="0">
              <a:solidFill>
                <a:schemeClr val="tx1"/>
              </a:solidFill>
            </a:endParaRPr>
          </a:p>
          <a:p>
            <a:r>
              <a:rPr lang="it-IT" dirty="0" smtClean="0">
                <a:solidFill>
                  <a:schemeClr val="tx1"/>
                </a:solidFill>
              </a:rPr>
              <a:t>Punto de </a:t>
            </a:r>
            <a:r>
              <a:rPr lang="it-IT" dirty="0" err="1" smtClean="0">
                <a:solidFill>
                  <a:schemeClr val="tx1"/>
                </a:solidFill>
              </a:rPr>
              <a:t>partida</a:t>
            </a:r>
            <a:r>
              <a:rPr lang="it-IT" dirty="0" smtClean="0">
                <a:solidFill>
                  <a:schemeClr val="tx1"/>
                </a:solidFill>
              </a:rPr>
              <a:t> y punto de </a:t>
            </a:r>
            <a:r>
              <a:rPr lang="it-IT" dirty="0" err="1" smtClean="0">
                <a:solidFill>
                  <a:schemeClr val="tx1"/>
                </a:solidFill>
              </a:rPr>
              <a:t>llegada</a:t>
            </a:r>
            <a:endParaRPr lang="it-IT" dirty="0" smtClean="0">
              <a:solidFill>
                <a:schemeClr val="tx1"/>
              </a:solidFill>
            </a:endParaRPr>
          </a:p>
          <a:p>
            <a:r>
              <a:rPr lang="es-ES" dirty="0" smtClean="0">
                <a:solidFill>
                  <a:schemeClr val="tx1"/>
                </a:solidFill>
              </a:rPr>
              <a:t>El principio de inmanencia</a:t>
            </a:r>
            <a:endParaRPr lang="it-IT" dirty="0" smtClean="0">
              <a:solidFill>
                <a:schemeClr val="tx1"/>
              </a:solidFill>
            </a:endParaRPr>
          </a:p>
          <a:p>
            <a:r>
              <a:rPr lang="it-IT" dirty="0">
                <a:solidFill>
                  <a:schemeClr val="tx1"/>
                </a:solidFill>
              </a:rPr>
              <a:t>La </a:t>
            </a:r>
            <a:r>
              <a:rPr lang="it-IT" dirty="0" err="1">
                <a:solidFill>
                  <a:schemeClr val="tx1"/>
                </a:solidFill>
              </a:rPr>
              <a:t>desilusión</a:t>
            </a:r>
            <a:r>
              <a:rPr lang="it-IT" dirty="0">
                <a:solidFill>
                  <a:schemeClr val="tx1"/>
                </a:solidFill>
              </a:rPr>
              <a:t> y </a:t>
            </a:r>
            <a:r>
              <a:rPr lang="it-IT" dirty="0" err="1">
                <a:solidFill>
                  <a:schemeClr val="tx1"/>
                </a:solidFill>
              </a:rPr>
              <a:t>confusión</a:t>
            </a:r>
            <a:r>
              <a:rPr lang="it-IT" dirty="0">
                <a:solidFill>
                  <a:schemeClr val="tx1"/>
                </a:solidFill>
              </a:rPr>
              <a:t> </a:t>
            </a:r>
            <a:r>
              <a:rPr lang="it-IT" dirty="0" err="1" smtClean="0">
                <a:solidFill>
                  <a:schemeClr val="tx1"/>
                </a:solidFill>
              </a:rPr>
              <a:t>actual</a:t>
            </a:r>
            <a:r>
              <a:rPr lang="it-IT" dirty="0" smtClean="0">
                <a:solidFill>
                  <a:schemeClr val="tx1"/>
                </a:solidFill>
              </a:rPr>
              <a:t> del </a:t>
            </a:r>
            <a:r>
              <a:rPr lang="it-IT" dirty="0" err="1" smtClean="0">
                <a:solidFill>
                  <a:schemeClr val="tx1"/>
                </a:solidFill>
              </a:rPr>
              <a:t>hombre</a:t>
            </a:r>
            <a:r>
              <a:rPr lang="it-IT" dirty="0" smtClean="0">
                <a:solidFill>
                  <a:schemeClr val="tx1"/>
                </a:solidFill>
              </a:rPr>
              <a:t> moderno</a:t>
            </a:r>
            <a:endParaRPr lang="it-IT" dirty="0">
              <a:solidFill>
                <a:schemeClr val="tx1"/>
              </a:solidFill>
            </a:endParaRPr>
          </a:p>
          <a:p>
            <a:r>
              <a:rPr lang="it-IT" dirty="0" smtClean="0">
                <a:solidFill>
                  <a:schemeClr val="tx1"/>
                </a:solidFill>
              </a:rPr>
              <a:t>Campos de </a:t>
            </a:r>
            <a:r>
              <a:rPr lang="it-IT" dirty="0" err="1" smtClean="0">
                <a:solidFill>
                  <a:schemeClr val="tx1"/>
                </a:solidFill>
              </a:rPr>
              <a:t>batalla</a:t>
            </a:r>
            <a:r>
              <a:rPr lang="it-IT" dirty="0" smtClean="0">
                <a:solidFill>
                  <a:schemeClr val="tx1"/>
                </a:solidFill>
              </a:rPr>
              <a:t> del </a:t>
            </a:r>
            <a:r>
              <a:rPr lang="it-IT" dirty="0" err="1" smtClean="0">
                <a:solidFill>
                  <a:schemeClr val="tx1"/>
                </a:solidFill>
              </a:rPr>
              <a:t>nuevo</a:t>
            </a:r>
            <a:r>
              <a:rPr lang="it-IT" dirty="0" smtClean="0">
                <a:solidFill>
                  <a:schemeClr val="tx1"/>
                </a:solidFill>
              </a:rPr>
              <a:t> </a:t>
            </a:r>
            <a:r>
              <a:rPr lang="it-IT" dirty="0" err="1" smtClean="0">
                <a:solidFill>
                  <a:schemeClr val="tx1"/>
                </a:solidFill>
              </a:rPr>
              <a:t>ateísmo</a:t>
            </a:r>
            <a:endParaRPr lang="it-IT" dirty="0" smtClean="0">
              <a:solidFill>
                <a:schemeClr val="tx1"/>
              </a:solidFill>
            </a:endParaRPr>
          </a:p>
          <a:p>
            <a:r>
              <a:rPr lang="es-ES" dirty="0" smtClean="0">
                <a:solidFill>
                  <a:schemeClr val="tx1"/>
                </a:solidFill>
              </a:rPr>
              <a:t>Conclusión: Qué podemos hacer?</a:t>
            </a:r>
            <a:endParaRPr lang="it-IT" dirty="0">
              <a:solidFill>
                <a:schemeClr val="tx1"/>
              </a:solidFill>
            </a:endParaRPr>
          </a:p>
        </p:txBody>
      </p:sp>
    </p:spTree>
    <p:extLst>
      <p:ext uri="{BB962C8B-B14F-4D97-AF65-F5344CB8AC3E}">
        <p14:creationId xmlns:p14="http://schemas.microsoft.com/office/powerpoint/2010/main" val="1171091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829049" y="1686050"/>
            <a:ext cx="7761707" cy="5295775"/>
          </a:xfrm>
        </p:spPr>
        <p:txBody>
          <a:bodyPr>
            <a:normAutofit/>
          </a:bodyPr>
          <a:lstStyle/>
          <a:p>
            <a:pPr>
              <a:lnSpc>
                <a:spcPct val="140000"/>
              </a:lnSpc>
              <a:spcBef>
                <a:spcPts val="0"/>
              </a:spcBef>
            </a:pPr>
            <a:r>
              <a:rPr lang="es-AR" sz="2000" dirty="0" smtClean="0">
                <a:solidFill>
                  <a:schemeClr val="tx1"/>
                </a:solidFill>
                <a:latin typeface="Times New Roman" panose="02020603050405020304" pitchFamily="18" charset="0"/>
                <a:cs typeface="Times New Roman" panose="02020603050405020304" pitchFamily="18" charset="0"/>
              </a:rPr>
              <a:t>“En </a:t>
            </a:r>
            <a:r>
              <a:rPr lang="es-AR" sz="2000" dirty="0">
                <a:solidFill>
                  <a:schemeClr val="tx1"/>
                </a:solidFill>
                <a:latin typeface="Times New Roman" panose="02020603050405020304" pitchFamily="18" charset="0"/>
                <a:cs typeface="Times New Roman" panose="02020603050405020304" pitchFamily="18" charset="0"/>
              </a:rPr>
              <a:t>un modo paradójico el problema del ateísmo, de la perdida de Dios, da la clave para clarificar el problema ardiente de nuestro tiempo de la pérdida del hombre, de la desesperación cósmica que aprieta ya a todos los pueblos justamente en el momento mismo en el cual el hombre celebra los máximos progresos del dominio de las más secretas energías de la </a:t>
            </a:r>
            <a:r>
              <a:rPr lang="es-AR" sz="2000" dirty="0" smtClean="0">
                <a:solidFill>
                  <a:schemeClr val="tx1"/>
                </a:solidFill>
                <a:latin typeface="Times New Roman" panose="02020603050405020304" pitchFamily="18" charset="0"/>
                <a:cs typeface="Times New Roman" panose="02020603050405020304" pitchFamily="18" charset="0"/>
              </a:rPr>
              <a:t>naturaleza”.</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cap="small"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it-IT" sz="20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Fabro, </a:t>
            </a:r>
            <a:r>
              <a:rPr lang="it-IT" sz="2000" i="1"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it-IT"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ntroduzione all’ateismo moderno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59</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0" indent="0">
              <a:lnSpc>
                <a:spcPct val="140000"/>
              </a:lnSpc>
              <a:spcBef>
                <a:spcPts val="0"/>
              </a:spcBef>
              <a:buNone/>
            </a:pPr>
            <a:endPar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40000"/>
              </a:lnSpc>
              <a:spcBef>
                <a:spcPts val="0"/>
              </a:spcBef>
            </a:pPr>
            <a:r>
              <a:rPr lang="es-AR" sz="2000" dirty="0" smtClean="0">
                <a:solidFill>
                  <a:schemeClr val="tx1"/>
                </a:solidFill>
                <a:latin typeface="Times New Roman" panose="02020603050405020304" pitchFamily="18" charset="0"/>
                <a:cs typeface="Times New Roman" panose="02020603050405020304" pitchFamily="18" charset="0"/>
              </a:rPr>
              <a:t>Existencia… y esencia de Dios: «El </a:t>
            </a:r>
            <a:r>
              <a:rPr lang="es-AR" sz="2000" dirty="0">
                <a:solidFill>
                  <a:schemeClr val="tx1"/>
                </a:solidFill>
                <a:latin typeface="Times New Roman" panose="02020603050405020304" pitchFamily="18" charset="0"/>
                <a:cs typeface="Times New Roman" panose="02020603050405020304" pitchFamily="18" charset="0"/>
              </a:rPr>
              <a:t>Absoluto, si no entra en el espíritu por la vía recta, no resuelve nada, constituye un nuevo peligro, porque no hace otra cosa sino acrecentar la desilusión y confusión mental»</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Cfr</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r>
              <a:rPr lang="it-IT" sz="20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C. Fabro, </a:t>
            </a:r>
            <a:r>
              <a:rPr lang="it-IT" sz="2000" i="1"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a:t>
            </a:r>
            <a:r>
              <a:rPr lang="it-IT"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ntroduzione all’ateismo moderno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59.</a:t>
            </a:r>
          </a:p>
          <a:p>
            <a:pPr>
              <a:lnSpc>
                <a:spcPct val="140000"/>
              </a:lnSpc>
              <a:spcBef>
                <a:spcPts val="0"/>
              </a:spcBef>
            </a:pPr>
            <a:endPar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it-IT" sz="1400" dirty="0" smtClean="0">
              <a:latin typeface="Times New Roman" panose="02020603050405020304" pitchFamily="18" charset="0"/>
              <a:ea typeface="Times New Roman" panose="02020603050405020304" pitchFamily="18" charset="0"/>
            </a:endParaRPr>
          </a:p>
          <a:p>
            <a:endParaRPr lang="it-IT" dirty="0"/>
          </a:p>
        </p:txBody>
      </p:sp>
      <p:sp>
        <p:nvSpPr>
          <p:cNvPr id="4" name="Titolo 1"/>
          <p:cNvSpPr>
            <a:spLocks noGrp="1"/>
          </p:cNvSpPr>
          <p:nvPr>
            <p:ph type="title"/>
          </p:nvPr>
        </p:nvSpPr>
        <p:spPr>
          <a:xfrm>
            <a:off x="2592925" y="624110"/>
            <a:ext cx="8911687" cy="1280890"/>
          </a:xfrm>
        </p:spPr>
        <p:txBody>
          <a:bodyPr/>
          <a:lstStyle/>
          <a:p>
            <a:r>
              <a:rPr lang="it-IT" dirty="0" smtClean="0"/>
              <a:t>La </a:t>
            </a:r>
            <a:r>
              <a:rPr lang="it-IT" dirty="0" err="1" smtClean="0"/>
              <a:t>desilusión</a:t>
            </a:r>
            <a:r>
              <a:rPr lang="it-IT" dirty="0" smtClean="0"/>
              <a:t> y </a:t>
            </a:r>
            <a:r>
              <a:rPr lang="it-IT" dirty="0" err="1" smtClean="0"/>
              <a:t>confusión</a:t>
            </a:r>
            <a:r>
              <a:rPr lang="it-IT" dirty="0" smtClean="0"/>
              <a:t> </a:t>
            </a:r>
            <a:r>
              <a:rPr lang="it-IT" dirty="0" err="1" smtClean="0"/>
              <a:t>mental</a:t>
            </a:r>
            <a:r>
              <a:rPr lang="it-IT" dirty="0" smtClean="0"/>
              <a:t>…</a:t>
            </a:r>
            <a:endParaRPr lang="it-IT" dirty="0"/>
          </a:p>
        </p:txBody>
      </p:sp>
      <p:pic>
        <p:nvPicPr>
          <p:cNvPr id="4098" name="Picture 2" descr="Pin on La Six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686050"/>
            <a:ext cx="3111500" cy="43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0836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143374" y="2133600"/>
            <a:ext cx="7361237" cy="4305300"/>
          </a:xfrm>
        </p:spPr>
        <p:txBody>
          <a:bodyPr/>
          <a:lstStyle/>
          <a:p>
            <a:pPr marL="449580" algn="just">
              <a:lnSpc>
                <a:spcPct val="150000"/>
              </a:lnSpc>
            </a:pPr>
            <a:r>
              <a:rPr lang="es-AR" dirty="0" smtClean="0">
                <a:solidFill>
                  <a:schemeClr val="tx1"/>
                </a:solidFill>
                <a:latin typeface="Times New Roman" panose="02020603050405020304" pitchFamily="18" charset="0"/>
                <a:cs typeface="Times New Roman" panose="02020603050405020304" pitchFamily="18" charset="0"/>
              </a:rPr>
              <a:t>“El </a:t>
            </a:r>
            <a:r>
              <a:rPr lang="es-AR" dirty="0">
                <a:solidFill>
                  <a:schemeClr val="tx1"/>
                </a:solidFill>
                <a:latin typeface="Times New Roman" panose="02020603050405020304" pitchFamily="18" charset="0"/>
                <a:cs typeface="Times New Roman" panose="02020603050405020304" pitchFamily="18" charset="0"/>
              </a:rPr>
              <a:t>problema de Dios, como Nietzsche ha visto bien, es entonces </a:t>
            </a:r>
            <a:r>
              <a:rPr lang="es-AR" dirty="0" err="1">
                <a:solidFill>
                  <a:schemeClr val="tx1"/>
                </a:solidFill>
                <a:latin typeface="Times New Roman" panose="02020603050405020304" pitchFamily="18" charset="0"/>
                <a:cs typeface="Times New Roman" panose="02020603050405020304" pitchFamily="18" charset="0"/>
              </a:rPr>
              <a:t>l’</a:t>
            </a:r>
            <a:r>
              <a:rPr lang="es-AR" i="1" dirty="0" err="1">
                <a:solidFill>
                  <a:schemeClr val="tx1"/>
                </a:solidFill>
                <a:latin typeface="Times New Roman" panose="02020603050405020304" pitchFamily="18" charset="0"/>
                <a:cs typeface="Times New Roman" panose="02020603050405020304" pitchFamily="18" charset="0"/>
              </a:rPr>
              <a:t>apex</a:t>
            </a:r>
            <a:r>
              <a:rPr lang="es-AR" i="1" dirty="0">
                <a:solidFill>
                  <a:schemeClr val="tx1"/>
                </a:solidFill>
                <a:latin typeface="Times New Roman" panose="02020603050405020304" pitchFamily="18" charset="0"/>
                <a:cs typeface="Times New Roman" panose="02020603050405020304" pitchFamily="18" charset="0"/>
              </a:rPr>
              <a:t> </a:t>
            </a:r>
            <a:r>
              <a:rPr lang="es-AR" dirty="0">
                <a:solidFill>
                  <a:schemeClr val="tx1"/>
                </a:solidFill>
                <a:latin typeface="Times New Roman" panose="02020603050405020304" pitchFamily="18" charset="0"/>
                <a:cs typeface="Times New Roman" panose="02020603050405020304" pitchFamily="18" charset="0"/>
              </a:rPr>
              <a:t>o </a:t>
            </a:r>
            <a:r>
              <a:rPr lang="es-AR" i="1" dirty="0" err="1">
                <a:solidFill>
                  <a:schemeClr val="tx1"/>
                </a:solidFill>
                <a:latin typeface="Times New Roman" panose="02020603050405020304" pitchFamily="18" charset="0"/>
                <a:cs typeface="Times New Roman" panose="02020603050405020304" pitchFamily="18" charset="0"/>
              </a:rPr>
              <a:t>punctum</a:t>
            </a:r>
            <a:r>
              <a:rPr lang="es-AR" i="1" dirty="0">
                <a:solidFill>
                  <a:schemeClr val="tx1"/>
                </a:solidFill>
                <a:latin typeface="Times New Roman" panose="02020603050405020304" pitchFamily="18" charset="0"/>
                <a:cs typeface="Times New Roman" panose="02020603050405020304" pitchFamily="18" charset="0"/>
              </a:rPr>
              <a:t> </a:t>
            </a:r>
            <a:r>
              <a:rPr lang="es-AR" i="1" dirty="0" err="1">
                <a:solidFill>
                  <a:schemeClr val="tx1"/>
                </a:solidFill>
                <a:latin typeface="Times New Roman" panose="02020603050405020304" pitchFamily="18" charset="0"/>
                <a:cs typeface="Times New Roman" panose="02020603050405020304" pitchFamily="18" charset="0"/>
              </a:rPr>
              <a:t>contradictionis</a:t>
            </a:r>
            <a:r>
              <a:rPr lang="es-AR" i="1" dirty="0">
                <a:solidFill>
                  <a:schemeClr val="tx1"/>
                </a:solidFill>
                <a:latin typeface="Times New Roman" panose="02020603050405020304" pitchFamily="18" charset="0"/>
                <a:cs typeface="Times New Roman" panose="02020603050405020304" pitchFamily="18" charset="0"/>
              </a:rPr>
              <a:t> </a:t>
            </a:r>
            <a:r>
              <a:rPr lang="es-AR" dirty="0">
                <a:solidFill>
                  <a:schemeClr val="tx1"/>
                </a:solidFill>
                <a:latin typeface="Times New Roman" panose="02020603050405020304" pitchFamily="18" charset="0"/>
                <a:cs typeface="Times New Roman" panose="02020603050405020304" pitchFamily="18" charset="0"/>
              </a:rPr>
              <a:t>para la clarificación de la existencia humana… </a:t>
            </a:r>
            <a:r>
              <a:rPr lang="es-AR" b="1" dirty="0">
                <a:solidFill>
                  <a:schemeClr val="tx1"/>
                </a:solidFill>
                <a:latin typeface="Times New Roman" panose="02020603050405020304" pitchFamily="18" charset="0"/>
                <a:cs typeface="Times New Roman" panose="02020603050405020304" pitchFamily="18" charset="0"/>
              </a:rPr>
              <a:t>si Dios no existe, no hay ya más esencias, sino solo existencias que el tiempo mueve y se lleva consigo</a:t>
            </a:r>
            <a:r>
              <a:rPr lang="es-AR" dirty="0">
                <a:solidFill>
                  <a:schemeClr val="tx1"/>
                </a:solidFill>
                <a:latin typeface="Times New Roman" panose="02020603050405020304" pitchFamily="18" charset="0"/>
                <a:cs typeface="Times New Roman" panose="02020603050405020304" pitchFamily="18" charset="0"/>
              </a:rPr>
              <a:t>. Por lo tanto, no hay nada tan persistente y al mismo tiempo más arduo que el problema de Dios, nada más cercano y a la vez lejano, concreto y universal a un mismo tiempo, más urgente para clarificar cualquier valor, y más condicionado para alcanzar su auténtico </a:t>
            </a:r>
            <a:r>
              <a:rPr lang="es-AR" dirty="0" smtClean="0">
                <a:solidFill>
                  <a:schemeClr val="tx1"/>
                </a:solidFill>
                <a:latin typeface="Times New Roman" panose="02020603050405020304" pitchFamily="18" charset="0"/>
                <a:cs typeface="Times New Roman" panose="02020603050405020304" pitchFamily="18" charset="0"/>
              </a:rPr>
              <a:t>significado”</a:t>
            </a:r>
            <a:r>
              <a:rPr lang="it-IT"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t>
            </a:r>
            <a:r>
              <a:rPr lang="it-IT" sz="11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1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Introduzione all’ateismo moderno</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49.</a:t>
            </a:r>
            <a:endParaRPr lang="it-IT"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pic>
        <p:nvPicPr>
          <p:cNvPr id="4" name="Picture 2" descr="Pin on La Sixt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1686050"/>
            <a:ext cx="3111500" cy="43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09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a:t>
            </a:r>
            <a:r>
              <a:rPr lang="it-IT" dirty="0" err="1" smtClean="0"/>
              <a:t>religiosidad</a:t>
            </a:r>
            <a:r>
              <a:rPr lang="it-IT" dirty="0" smtClean="0"/>
              <a:t>, </a:t>
            </a:r>
            <a:r>
              <a:rPr lang="it-IT" dirty="0" err="1" smtClean="0"/>
              <a:t>propiedad</a:t>
            </a:r>
            <a:r>
              <a:rPr lang="it-IT" dirty="0" smtClean="0"/>
              <a:t> </a:t>
            </a:r>
            <a:r>
              <a:rPr lang="it-IT" dirty="0" err="1" smtClean="0"/>
              <a:t>esencial</a:t>
            </a:r>
            <a:r>
              <a:rPr lang="it-IT" dirty="0" smtClean="0"/>
              <a:t> del </a:t>
            </a:r>
            <a:r>
              <a:rPr lang="it-IT" dirty="0" err="1" smtClean="0"/>
              <a:t>hombre</a:t>
            </a:r>
            <a:endParaRPr lang="it-IT" dirty="0"/>
          </a:p>
        </p:txBody>
      </p:sp>
      <p:sp>
        <p:nvSpPr>
          <p:cNvPr id="3" name="Segnaposto contenuto 2"/>
          <p:cNvSpPr>
            <a:spLocks noGrp="1"/>
          </p:cNvSpPr>
          <p:nvPr>
            <p:ph idx="1"/>
          </p:nvPr>
        </p:nvSpPr>
        <p:spPr>
          <a:xfrm>
            <a:off x="1350962" y="2066925"/>
            <a:ext cx="6088063" cy="4791075"/>
          </a:xfrm>
        </p:spPr>
        <p:txBody>
          <a:bodyPr>
            <a:normAutofit/>
          </a:bodyPr>
          <a:lstStyle/>
          <a:p>
            <a:r>
              <a:rPr lang="es-AR" sz="2000" dirty="0">
                <a:solidFill>
                  <a:schemeClr val="tx1"/>
                </a:solidFill>
                <a:latin typeface="Times New Roman" panose="02020603050405020304" pitchFamily="18" charset="0"/>
                <a:cs typeface="Times New Roman" panose="02020603050405020304" pitchFamily="18" charset="0"/>
              </a:rPr>
              <a:t>Es en el darse del apertura incondicionada al ente, que la conciencia se descubre en tensión como sujeto trascendental de la verdad, y </a:t>
            </a:r>
            <a:r>
              <a:rPr lang="es-AR" sz="2000" b="1" dirty="0">
                <a:solidFill>
                  <a:schemeClr val="tx1"/>
                </a:solidFill>
                <a:latin typeface="Times New Roman" panose="02020603050405020304" pitchFamily="18" charset="0"/>
                <a:cs typeface="Times New Roman" panose="02020603050405020304" pitchFamily="18" charset="0"/>
              </a:rPr>
              <a:t>es ya en el primer plexo del ente como de aquello che tiene el </a:t>
            </a:r>
            <a:r>
              <a:rPr lang="es-AR" sz="2000" b="1" i="1" dirty="0">
                <a:solidFill>
                  <a:schemeClr val="tx1"/>
                </a:solidFill>
                <a:latin typeface="Times New Roman" panose="02020603050405020304" pitchFamily="18" charset="0"/>
                <a:cs typeface="Times New Roman" panose="02020603050405020304" pitchFamily="18" charset="0"/>
              </a:rPr>
              <a:t>ser </a:t>
            </a:r>
            <a:r>
              <a:rPr lang="es-AR" sz="2000" b="1" dirty="0">
                <a:solidFill>
                  <a:schemeClr val="tx1"/>
                </a:solidFill>
                <a:latin typeface="Times New Roman" panose="02020603050405020304" pitchFamily="18" charset="0"/>
                <a:cs typeface="Times New Roman" panose="02020603050405020304" pitchFamily="18" charset="0"/>
              </a:rPr>
              <a:t>y participa el </a:t>
            </a:r>
            <a:r>
              <a:rPr lang="es-AR" sz="2000" b="1" i="1" dirty="0">
                <a:solidFill>
                  <a:schemeClr val="tx1"/>
                </a:solidFill>
                <a:latin typeface="Times New Roman" panose="02020603050405020304" pitchFamily="18" charset="0"/>
                <a:cs typeface="Times New Roman" panose="02020603050405020304" pitchFamily="18" charset="0"/>
              </a:rPr>
              <a:t>ser</a:t>
            </a:r>
            <a:r>
              <a:rPr lang="es-AR" sz="2000" b="1" dirty="0">
                <a:solidFill>
                  <a:schemeClr val="tx1"/>
                </a:solidFill>
                <a:latin typeface="Times New Roman" panose="02020603050405020304" pitchFamily="18" charset="0"/>
                <a:cs typeface="Times New Roman" panose="02020603050405020304" pitchFamily="18" charset="0"/>
              </a:rPr>
              <a:t>, que la conciencia es puesta en tensión en la búsqueda del Principio que es el </a:t>
            </a:r>
            <a:r>
              <a:rPr lang="es-AR" sz="2000" b="1" i="1" dirty="0">
                <a:solidFill>
                  <a:schemeClr val="tx1"/>
                </a:solidFill>
                <a:latin typeface="Times New Roman" panose="02020603050405020304" pitchFamily="18" charset="0"/>
                <a:cs typeface="Times New Roman" panose="02020603050405020304" pitchFamily="18" charset="0"/>
              </a:rPr>
              <a:t>Ser mismo</a:t>
            </a:r>
            <a:r>
              <a:rPr lang="es-AR" sz="2000" b="1" dirty="0">
                <a:solidFill>
                  <a:schemeClr val="tx1"/>
                </a:solidFill>
                <a:latin typeface="Times New Roman" panose="02020603050405020304" pitchFamily="18" charset="0"/>
                <a:cs typeface="Times New Roman" panose="02020603050405020304" pitchFamily="18" charset="0"/>
              </a:rPr>
              <a:t> como Principio</a:t>
            </a:r>
            <a:r>
              <a:rPr lang="es-AR" sz="2000" dirty="0">
                <a:solidFill>
                  <a:schemeClr val="tx1"/>
                </a:solidFill>
                <a:latin typeface="Times New Roman" panose="02020603050405020304" pitchFamily="18" charset="0"/>
                <a:cs typeface="Times New Roman" panose="02020603050405020304" pitchFamily="18" charset="0"/>
              </a:rPr>
              <a:t>, </a:t>
            </a:r>
            <a:r>
              <a:rPr lang="es-AR" sz="2000" i="1" dirty="0">
                <a:solidFill>
                  <a:schemeClr val="tx1"/>
                </a:solidFill>
                <a:latin typeface="Times New Roman" panose="02020603050405020304" pitchFamily="18" charset="0"/>
                <a:cs typeface="Times New Roman" panose="02020603050405020304" pitchFamily="18" charset="0"/>
              </a:rPr>
              <a:t>que es el Ser </a:t>
            </a:r>
            <a:r>
              <a:rPr lang="es-AR" sz="2000" dirty="0">
                <a:solidFill>
                  <a:schemeClr val="tx1"/>
                </a:solidFill>
                <a:latin typeface="Times New Roman" panose="02020603050405020304" pitchFamily="18" charset="0"/>
                <a:cs typeface="Times New Roman" panose="02020603050405020304" pitchFamily="18" charset="0"/>
              </a:rPr>
              <a:t>no encerrado en el ente y limitado por una esencia, y mucho menos disperso en el espacio y en el tiempo, sino emergente en sí mismo en la plenitud del acto supremo que todos los pueblos han llamado Dios</a:t>
            </a:r>
            <a:r>
              <a:rPr lang="es-AR" sz="2000" dirty="0" smtClean="0">
                <a:solidFill>
                  <a:schemeClr val="tx1"/>
                </a:solidFill>
                <a:latin typeface="Times New Roman" panose="02020603050405020304" pitchFamily="18" charset="0"/>
                <a:cs typeface="Times New Roman" panose="02020603050405020304" pitchFamily="18" charset="0"/>
              </a:rPr>
              <a:t>.</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t>
            </a:r>
            <a:r>
              <a:rPr lang="it-IT" sz="20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L’uomo e il rischio di Dio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Studium</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Roma 1967, 372.</a:t>
            </a:r>
            <a:endParaRPr lang="it-IT" sz="2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122" name="Picture 2" descr="A vida e a busca de sentido | Vida Si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4212" y="2733675"/>
            <a:ext cx="4182987"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95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es-AR" sz="2400" dirty="0" smtClean="0">
                <a:solidFill>
                  <a:schemeClr val="tx1"/>
                </a:solidFill>
                <a:latin typeface="Times New Roman" panose="02020603050405020304" pitchFamily="18" charset="0"/>
                <a:cs typeface="Times New Roman" panose="02020603050405020304" pitchFamily="18" charset="0"/>
              </a:rPr>
              <a:t>“El </a:t>
            </a:r>
            <a:r>
              <a:rPr lang="es-AR" sz="2400" dirty="0">
                <a:solidFill>
                  <a:schemeClr val="tx1"/>
                </a:solidFill>
                <a:latin typeface="Times New Roman" panose="02020603050405020304" pitchFamily="18" charset="0"/>
                <a:cs typeface="Times New Roman" panose="02020603050405020304" pitchFamily="18" charset="0"/>
              </a:rPr>
              <a:t>hombre, sea joven, adolescente, maduro o viejo; sea él primitivo o evolucionado, dedicado a la actividad práctica o a la búsqueda científica; sea un artista, hombre de cultura o dotado de rigurosa mentalidad filosófica… el problema de Dios, digo, lo sigue y lo alcanza donde sea con su «exigencia».</a:t>
            </a:r>
            <a:endParaRPr lang="it-IT" sz="2400" dirty="0">
              <a:solidFill>
                <a:schemeClr val="tx1"/>
              </a:solidFill>
              <a:latin typeface="Times New Roman" panose="02020603050405020304" pitchFamily="18" charset="0"/>
              <a:cs typeface="Times New Roman" panose="02020603050405020304" pitchFamily="18" charset="0"/>
            </a:endParaRPr>
          </a:p>
          <a:p>
            <a:r>
              <a:rPr lang="es-AR" sz="2400" dirty="0">
                <a:solidFill>
                  <a:schemeClr val="tx1"/>
                </a:solidFill>
                <a:latin typeface="Times New Roman" panose="02020603050405020304" pitchFamily="18" charset="0"/>
                <a:cs typeface="Times New Roman" panose="02020603050405020304" pitchFamily="18" charset="0"/>
              </a:rPr>
              <a:t>[…] Aunque entre todos los problemas, el de Dios sea el más arduo y complejo, el mismo se da en todas las formas de conciencia, también en las más rudas o </a:t>
            </a:r>
            <a:r>
              <a:rPr lang="es-AR" sz="2400" dirty="0" smtClean="0">
                <a:solidFill>
                  <a:schemeClr val="tx1"/>
                </a:solidFill>
                <a:latin typeface="Times New Roman" panose="02020603050405020304" pitchFamily="18" charset="0"/>
                <a:cs typeface="Times New Roman" panose="02020603050405020304" pitchFamily="18" charset="0"/>
              </a:rPr>
              <a:t>primitivas”</a:t>
            </a:r>
            <a:r>
              <a:rPr lang="it-IT" sz="24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it-IT"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F</a:t>
            </a:r>
            <a:r>
              <a:rPr lang="it-IT" sz="24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4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Introduzione all’ateismo moderno</a:t>
            </a:r>
            <a:r>
              <a:rPr lang="it-IT" sz="2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50-51.</a:t>
            </a:r>
          </a:p>
          <a:p>
            <a:endParaRPr lang="it-IT" dirty="0"/>
          </a:p>
        </p:txBody>
      </p:sp>
      <p:sp>
        <p:nvSpPr>
          <p:cNvPr id="4" name="Titolo 1"/>
          <p:cNvSpPr>
            <a:spLocks noGrp="1"/>
          </p:cNvSpPr>
          <p:nvPr>
            <p:ph type="title"/>
          </p:nvPr>
        </p:nvSpPr>
        <p:spPr/>
        <p:txBody>
          <a:bodyPr/>
          <a:lstStyle/>
          <a:p>
            <a:r>
              <a:rPr lang="it-IT" dirty="0" smtClean="0"/>
              <a:t>La tendenza verso la trascendenza è proprietà «essenziale»?</a:t>
            </a:r>
            <a:endParaRPr lang="it-IT" dirty="0"/>
          </a:p>
        </p:txBody>
      </p:sp>
    </p:spTree>
    <p:extLst>
      <p:ext uri="{BB962C8B-B14F-4D97-AF65-F5344CB8AC3E}">
        <p14:creationId xmlns:p14="http://schemas.microsoft.com/office/powerpoint/2010/main" val="1782596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67823" y="538385"/>
            <a:ext cx="8911687" cy="1280890"/>
          </a:xfrm>
        </p:spPr>
        <p:txBody>
          <a:bodyPr>
            <a:normAutofit/>
          </a:bodyPr>
          <a:lstStyle/>
          <a:p>
            <a:r>
              <a:rPr lang="it-IT" dirty="0" smtClean="0"/>
              <a:t>La </a:t>
            </a:r>
            <a:r>
              <a:rPr lang="it-IT" dirty="0" err="1" smtClean="0"/>
              <a:t>religiosidad</a:t>
            </a:r>
            <a:r>
              <a:rPr lang="it-IT" dirty="0" smtClean="0"/>
              <a:t> es </a:t>
            </a:r>
            <a:r>
              <a:rPr lang="it-IT" dirty="0" err="1" smtClean="0"/>
              <a:t>propiedad</a:t>
            </a:r>
            <a:r>
              <a:rPr lang="it-IT" dirty="0" smtClean="0"/>
              <a:t> «</a:t>
            </a:r>
            <a:r>
              <a:rPr lang="it-IT" dirty="0" err="1" smtClean="0"/>
              <a:t>esencial</a:t>
            </a:r>
            <a:r>
              <a:rPr lang="it-IT" dirty="0" smtClean="0"/>
              <a:t>»?</a:t>
            </a:r>
            <a:endParaRPr lang="it-IT" dirty="0"/>
          </a:p>
        </p:txBody>
      </p:sp>
      <p:sp>
        <p:nvSpPr>
          <p:cNvPr id="3" name="Segnaposto contenuto 2"/>
          <p:cNvSpPr>
            <a:spLocks noGrp="1"/>
          </p:cNvSpPr>
          <p:nvPr>
            <p:ph idx="1"/>
          </p:nvPr>
        </p:nvSpPr>
        <p:spPr>
          <a:xfrm>
            <a:off x="5249896" y="1819275"/>
            <a:ext cx="6513512" cy="4749553"/>
          </a:xfrm>
        </p:spPr>
        <p:txBody>
          <a:bodyPr>
            <a:noAutofit/>
          </a:bodyPr>
          <a:lstStyle/>
          <a:p>
            <a:pPr marL="356235" algn="just">
              <a:lnSpc>
                <a:spcPct val="150000"/>
              </a:lnSpc>
            </a:pPr>
            <a:r>
              <a:rPr lang="es-AR" sz="2000" dirty="0">
                <a:solidFill>
                  <a:schemeClr val="tx1"/>
                </a:solidFill>
                <a:latin typeface="Times New Roman" panose="02020603050405020304" pitchFamily="18" charset="0"/>
                <a:cs typeface="Times New Roman" panose="02020603050405020304" pitchFamily="18" charset="0"/>
              </a:rPr>
              <a:t>En el paso del plano objetivo al subjetivo-existencial el hombre puede hacer un </a:t>
            </a:r>
            <a:r>
              <a:rPr lang="es-AR" sz="2000" i="1" dirty="0" err="1">
                <a:solidFill>
                  <a:schemeClr val="tx1"/>
                </a:solidFill>
                <a:latin typeface="Times New Roman" panose="02020603050405020304" pitchFamily="18" charset="0"/>
                <a:cs typeface="Times New Roman" panose="02020603050405020304" pitchFamily="18" charset="0"/>
              </a:rPr>
              <a:t>transfert</a:t>
            </a:r>
            <a:r>
              <a:rPr lang="es-AR" sz="2000" dirty="0">
                <a:solidFill>
                  <a:schemeClr val="tx1"/>
                </a:solidFill>
                <a:latin typeface="Times New Roman" panose="02020603050405020304" pitchFamily="18" charset="0"/>
                <a:cs typeface="Times New Roman" panose="02020603050405020304" pitchFamily="18" charset="0"/>
              </a:rPr>
              <a:t>, es decir, él puede canalizar el empuje innato a la trascendencia, que es la religiosidad, a la búsqueda de realidades finitas, atribuyendo al contenido de estas realidades y al mismo empuje un carácter de </a:t>
            </a:r>
            <a:r>
              <a:rPr lang="es-AR" sz="2000" i="1" dirty="0" err="1">
                <a:solidFill>
                  <a:schemeClr val="tx1"/>
                </a:solidFill>
                <a:latin typeface="Times New Roman" panose="02020603050405020304" pitchFamily="18" charset="0"/>
                <a:cs typeface="Times New Roman" panose="02020603050405020304" pitchFamily="18" charset="0"/>
              </a:rPr>
              <a:t>telos</a:t>
            </a:r>
            <a:r>
              <a:rPr lang="es-AR" sz="2000" i="1" dirty="0">
                <a:solidFill>
                  <a:schemeClr val="tx1"/>
                </a:solidFill>
                <a:latin typeface="Times New Roman" panose="02020603050405020304" pitchFamily="18" charset="0"/>
                <a:cs typeface="Times New Roman" panose="02020603050405020304" pitchFamily="18" charset="0"/>
              </a:rPr>
              <a:t> </a:t>
            </a:r>
            <a:r>
              <a:rPr lang="es-AR" sz="2000" dirty="0">
                <a:solidFill>
                  <a:schemeClr val="tx1"/>
                </a:solidFill>
                <a:latin typeface="Times New Roman" panose="02020603050405020304" pitchFamily="18" charset="0"/>
                <a:cs typeface="Times New Roman" panose="02020603050405020304" pitchFamily="18" charset="0"/>
              </a:rPr>
              <a:t>y de “</a:t>
            </a:r>
            <a:r>
              <a:rPr lang="es-AR" sz="2000" dirty="0" err="1">
                <a:solidFill>
                  <a:schemeClr val="tx1"/>
                </a:solidFill>
                <a:latin typeface="Times New Roman" panose="02020603050405020304" pitchFamily="18" charset="0"/>
                <a:cs typeface="Times New Roman" panose="02020603050405020304" pitchFamily="18" charset="0"/>
              </a:rPr>
              <a:t>conclusividad</a:t>
            </a:r>
            <a:r>
              <a:rPr lang="es-AR" sz="2000" dirty="0">
                <a:solidFill>
                  <a:schemeClr val="tx1"/>
                </a:solidFill>
                <a:latin typeface="Times New Roman" panose="02020603050405020304" pitchFamily="18" charset="0"/>
                <a:cs typeface="Times New Roman" panose="02020603050405020304" pitchFamily="18" charset="0"/>
              </a:rPr>
              <a:t>” del ser. Él potencia el finito al Infinito… en esta resolución de la trascendencia en la inmanencia se pueden tomar varios caminos</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p>
          <a:p>
            <a:pPr marL="13335" indent="0" algn="just">
              <a:lnSpc>
                <a:spcPct val="150000"/>
              </a:lnSpc>
              <a:buNone/>
            </a:pP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t>
            </a:r>
            <a:r>
              <a:rPr lang="it-IT" sz="20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Introduzione all’ateismo moderno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45-46</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7170" name="Picture 2" descr="No podéis servir a Dios y al Dinero» | Razones para Cr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673473"/>
            <a:ext cx="4964146"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2381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t>La </a:t>
            </a:r>
            <a:r>
              <a:rPr lang="it-IT" dirty="0" err="1" smtClean="0"/>
              <a:t>religiosidad</a:t>
            </a:r>
            <a:r>
              <a:rPr lang="it-IT" dirty="0" smtClean="0"/>
              <a:t> es </a:t>
            </a:r>
            <a:r>
              <a:rPr lang="it-IT" dirty="0" err="1" smtClean="0"/>
              <a:t>propiedad</a:t>
            </a:r>
            <a:r>
              <a:rPr lang="it-IT" dirty="0" smtClean="0"/>
              <a:t> «</a:t>
            </a:r>
            <a:r>
              <a:rPr lang="it-IT" dirty="0" err="1" smtClean="0"/>
              <a:t>esencial</a:t>
            </a:r>
            <a:r>
              <a:rPr lang="it-IT" dirty="0" smtClean="0"/>
              <a:t>»?</a:t>
            </a:r>
            <a:endParaRPr lang="it-IT" dirty="0"/>
          </a:p>
        </p:txBody>
      </p:sp>
      <p:pic>
        <p:nvPicPr>
          <p:cNvPr id="7170" name="Picture 2" descr="No podéis servir a Dios y al Dinero» | Razones para Cre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2673473"/>
            <a:ext cx="4964146"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p:cNvSpPr>
            <a:spLocks noGrp="1"/>
          </p:cNvSpPr>
          <p:nvPr>
            <p:ph idx="1"/>
          </p:nvPr>
        </p:nvSpPr>
        <p:spPr>
          <a:xfrm>
            <a:off x="5600700" y="2133600"/>
            <a:ext cx="5903912" cy="3777622"/>
          </a:xfrm>
        </p:spPr>
        <p:txBody>
          <a:bodyPr>
            <a:normAutofit lnSpcReduction="10000"/>
          </a:bodyPr>
          <a:lstStyle/>
          <a:p>
            <a:pPr>
              <a:lnSpc>
                <a:spcPct val="150000"/>
              </a:lnSpc>
            </a:pPr>
            <a:r>
              <a:rPr lang="es-AR" dirty="0" smtClean="0">
                <a:solidFill>
                  <a:schemeClr val="tx1"/>
                </a:solidFill>
                <a:latin typeface="Times New Roman" panose="02020603050405020304" pitchFamily="18" charset="0"/>
                <a:cs typeface="Times New Roman" panose="02020603050405020304" pitchFamily="18" charset="0"/>
              </a:rPr>
              <a:t>“El </a:t>
            </a:r>
            <a:r>
              <a:rPr lang="es-AR" dirty="0">
                <a:solidFill>
                  <a:schemeClr val="tx1"/>
                </a:solidFill>
                <a:latin typeface="Times New Roman" panose="02020603050405020304" pitchFamily="18" charset="0"/>
                <a:cs typeface="Times New Roman" panose="02020603050405020304" pitchFamily="18" charset="0"/>
              </a:rPr>
              <a:t>hombre de nuestro tiempo descuida el Absoluto y en cambio prefiere definirse por su actitud hacia la historia y la limitación de los bienes terrenos, el arte, la ciencia, la política…: pero se trata de puros </a:t>
            </a:r>
            <a:r>
              <a:rPr lang="es-AR" i="1" dirty="0" err="1">
                <a:solidFill>
                  <a:schemeClr val="tx1"/>
                </a:solidFill>
                <a:latin typeface="Times New Roman" panose="02020603050405020304" pitchFamily="18" charset="0"/>
                <a:cs typeface="Times New Roman" panose="02020603050405020304" pitchFamily="18" charset="0"/>
              </a:rPr>
              <a:t>distractivos</a:t>
            </a:r>
            <a:r>
              <a:rPr lang="es-AR" dirty="0">
                <a:solidFill>
                  <a:schemeClr val="tx1"/>
                </a:solidFill>
                <a:latin typeface="Times New Roman" panose="02020603050405020304" pitchFamily="18" charset="0"/>
                <a:cs typeface="Times New Roman" panose="02020603050405020304" pitchFamily="18" charset="0"/>
              </a:rPr>
              <a:t> que enmascaran el vacío y la falta de un “criterio” de verdad y de valor que sostenga a cada momento, y precisamente en esta tierra, la conciencia de la desesperación de no poder resistir a las fuerzas que operan en el “tiempo”»</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F</a:t>
            </a:r>
            <a:r>
              <a:rPr lang="it-IT"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Introduzione all’ateismo moderno</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49.</a:t>
            </a:r>
          </a:p>
          <a:p>
            <a:endParaRPr lang="it-IT" dirty="0">
              <a:solidFill>
                <a:schemeClr val="tx1"/>
              </a:solidFill>
              <a:latin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632225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145250" y="1319435"/>
            <a:ext cx="8911687" cy="1280890"/>
          </a:xfrm>
        </p:spPr>
        <p:txBody>
          <a:bodyPr/>
          <a:lstStyle/>
          <a:p>
            <a:pPr algn="ctr"/>
            <a:r>
              <a:rPr lang="it-IT" dirty="0" err="1" smtClean="0">
                <a:solidFill>
                  <a:schemeClr val="bg1"/>
                </a:solidFill>
              </a:rPr>
              <a:t>Conclusión</a:t>
            </a:r>
            <a:r>
              <a:rPr lang="it-IT" dirty="0" smtClean="0">
                <a:solidFill>
                  <a:schemeClr val="bg1"/>
                </a:solidFill>
              </a:rPr>
              <a:t>: Los campos de </a:t>
            </a:r>
            <a:r>
              <a:rPr lang="it-IT" dirty="0" err="1" smtClean="0">
                <a:solidFill>
                  <a:schemeClr val="bg1"/>
                </a:solidFill>
              </a:rPr>
              <a:t>batalla</a:t>
            </a:r>
            <a:r>
              <a:rPr lang="it-IT" dirty="0" smtClean="0">
                <a:solidFill>
                  <a:schemeClr val="bg1"/>
                </a:solidFill>
              </a:rPr>
              <a:t> contra </a:t>
            </a:r>
            <a:r>
              <a:rPr lang="it-IT" dirty="0" err="1" smtClean="0">
                <a:solidFill>
                  <a:schemeClr val="bg1"/>
                </a:solidFill>
              </a:rPr>
              <a:t>el</a:t>
            </a:r>
            <a:r>
              <a:rPr lang="it-IT" dirty="0" smtClean="0">
                <a:solidFill>
                  <a:schemeClr val="bg1"/>
                </a:solidFill>
              </a:rPr>
              <a:t> </a:t>
            </a:r>
            <a:r>
              <a:rPr lang="it-IT" dirty="0" err="1" smtClean="0">
                <a:solidFill>
                  <a:schemeClr val="bg1"/>
                </a:solidFill>
              </a:rPr>
              <a:t>ateísmo</a:t>
            </a:r>
            <a:endParaRPr lang="it-IT" dirty="0">
              <a:solidFill>
                <a:schemeClr val="bg1"/>
              </a:solidFill>
            </a:endParaRPr>
          </a:p>
        </p:txBody>
      </p:sp>
    </p:spTree>
    <p:extLst>
      <p:ext uri="{BB962C8B-B14F-4D97-AF65-F5344CB8AC3E}">
        <p14:creationId xmlns:p14="http://schemas.microsoft.com/office/powerpoint/2010/main" val="16863553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s-ES" dirty="0" smtClean="0"/>
              <a:t>Ideología: No sólo la existencia, sino también la verdadera noción de Dios </a:t>
            </a:r>
            <a:r>
              <a:rPr lang="it-IT" b="1" dirty="0"/>
              <a:t/>
            </a:r>
            <a:br>
              <a:rPr lang="it-IT" b="1" dirty="0"/>
            </a:br>
            <a:r>
              <a:rPr lang="es-ES" dirty="0"/>
              <a:t> </a:t>
            </a:r>
            <a:r>
              <a:rPr lang="it-IT" dirty="0"/>
              <a:t/>
            </a:r>
            <a:br>
              <a:rPr lang="it-IT" dirty="0"/>
            </a:br>
            <a:endParaRPr lang="it-IT" dirty="0"/>
          </a:p>
        </p:txBody>
      </p:sp>
      <p:sp>
        <p:nvSpPr>
          <p:cNvPr id="3" name="Segnaposto contenuto 2"/>
          <p:cNvSpPr>
            <a:spLocks noGrp="1"/>
          </p:cNvSpPr>
          <p:nvPr>
            <p:ph idx="1"/>
          </p:nvPr>
        </p:nvSpPr>
        <p:spPr>
          <a:xfrm>
            <a:off x="2479589" y="2133600"/>
            <a:ext cx="9025023" cy="4275438"/>
          </a:xfrm>
        </p:spPr>
        <p:txBody>
          <a:bodyPr>
            <a:normAutofit lnSpcReduction="10000"/>
          </a:bodyPr>
          <a:lstStyle/>
          <a:p>
            <a:pPr marL="449580" algn="just">
              <a:lnSpc>
                <a:spcPct val="150000"/>
              </a:lnSpc>
            </a:pPr>
            <a:r>
              <a:rPr lang="es-AR" dirty="0">
                <a:solidFill>
                  <a:schemeClr val="tx1"/>
                </a:solidFill>
                <a:latin typeface="Times New Roman" panose="02020603050405020304" pitchFamily="18" charset="0"/>
                <a:cs typeface="Times New Roman" panose="02020603050405020304" pitchFamily="18" charset="0"/>
              </a:rPr>
              <a:t>Es históricamente cierto que los hombres han hablado acerca de Dios en los más variados modos y (al menos aparentemente) contradictorios; pero debe ser también asegurado que si Dios es Dios – como debe ser – no se puede hablar de Dios en sentido propio sino en un solo modo, aquel modo que conviene al Creador del mundo y al Padre de los hombres y es adapto al hombre como ser racional que </a:t>
            </a:r>
            <a:r>
              <a:rPr lang="es-AR" i="1" dirty="0">
                <a:solidFill>
                  <a:schemeClr val="tx1"/>
                </a:solidFill>
                <a:latin typeface="Times New Roman" panose="02020603050405020304" pitchFamily="18" charset="0"/>
                <a:cs typeface="Times New Roman" panose="02020603050405020304" pitchFamily="18" charset="0"/>
              </a:rPr>
              <a:t>busca la causa y el fundamento del ser fuera del circulo de las cosas finitas</a:t>
            </a:r>
            <a:r>
              <a:rPr lang="it-IT"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F</a:t>
            </a:r>
            <a:r>
              <a:rPr lang="it-IT"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Introduzione all’ateismo moderno</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21.</a:t>
            </a:r>
          </a:p>
          <a:p>
            <a:pPr indent="449580" algn="just">
              <a:lnSpc>
                <a:spcPct val="150000"/>
              </a:lnSpc>
            </a:pP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Las </a:t>
            </a:r>
            <a:r>
              <a:rPr lang="it-IT"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nociones</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anti-</a:t>
            </a:r>
            <a:r>
              <a:rPr lang="it-IT"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teístas</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s-AR" cap="small" dirty="0">
                <a:solidFill>
                  <a:schemeClr val="tx1"/>
                </a:solidFill>
                <a:latin typeface="Times New Roman" panose="02020603050405020304" pitchFamily="18" charset="0"/>
                <a:cs typeface="Times New Roman" panose="02020603050405020304" pitchFamily="18" charset="0"/>
              </a:rPr>
              <a:t>«</a:t>
            </a:r>
            <a:r>
              <a:rPr lang="es-ES" dirty="0">
                <a:solidFill>
                  <a:schemeClr val="tx1"/>
                </a:solidFill>
                <a:latin typeface="Times New Roman" panose="02020603050405020304" pitchFamily="18" charset="0"/>
                <a:cs typeface="Times New Roman" panose="02020603050405020304" pitchFamily="18" charset="0"/>
              </a:rPr>
              <a:t>con la ilusión de una aceptación de la divinidad, alejan en un sentido aún más que el ateísmo del conocimiento del verdadero Dios</a:t>
            </a:r>
            <a:r>
              <a:rPr lang="es-AR" cap="small" dirty="0">
                <a:solidFill>
                  <a:schemeClr val="tx1"/>
                </a:solidFill>
                <a:latin typeface="Times New Roman" panose="02020603050405020304" pitchFamily="18" charset="0"/>
                <a:cs typeface="Times New Roman" panose="02020603050405020304" pitchFamily="18" charset="0"/>
              </a:rPr>
              <a:t>»</a:t>
            </a:r>
            <a:r>
              <a:rPr lang="it-IT"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F</a:t>
            </a:r>
            <a:r>
              <a:rPr lang="it-IT"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L’uomo e il rischio di Dio</a:t>
            </a:r>
            <a:r>
              <a:rPr lang="it-IT"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34.</a:t>
            </a:r>
          </a:p>
          <a:p>
            <a:endParaRPr lang="it-IT" dirty="0"/>
          </a:p>
        </p:txBody>
      </p:sp>
    </p:spTree>
    <p:extLst>
      <p:ext uri="{BB962C8B-B14F-4D97-AF65-F5344CB8AC3E}">
        <p14:creationId xmlns:p14="http://schemas.microsoft.com/office/powerpoint/2010/main" val="33074207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s-ES" dirty="0" smtClean="0"/>
              <a:t>La libertad</a:t>
            </a:r>
            <a:endParaRPr lang="it-IT" dirty="0"/>
          </a:p>
        </p:txBody>
      </p:sp>
      <p:sp>
        <p:nvSpPr>
          <p:cNvPr id="3" name="Segnaposto contenuto 2"/>
          <p:cNvSpPr>
            <a:spLocks noGrp="1"/>
          </p:cNvSpPr>
          <p:nvPr>
            <p:ph idx="1"/>
          </p:nvPr>
        </p:nvSpPr>
        <p:spPr/>
        <p:txBody>
          <a:bodyPr>
            <a:normAutofit/>
          </a:bodyPr>
          <a:lstStyle/>
          <a:p>
            <a:r>
              <a:rPr lang="es-ES" sz="2000" dirty="0" smtClean="0">
                <a:solidFill>
                  <a:schemeClr val="tx1"/>
                </a:solidFill>
                <a:latin typeface="Times New Roman" panose="02020603050405020304" pitchFamily="18" charset="0"/>
                <a:cs typeface="Times New Roman" panose="02020603050405020304" pitchFamily="18" charset="0"/>
              </a:rPr>
              <a:t>“La </a:t>
            </a:r>
            <a:r>
              <a:rPr lang="es-ES" sz="2000" dirty="0">
                <a:solidFill>
                  <a:schemeClr val="tx1"/>
                </a:solidFill>
                <a:latin typeface="Times New Roman" panose="02020603050405020304" pitchFamily="18" charset="0"/>
                <a:cs typeface="Times New Roman" panose="02020603050405020304" pitchFamily="18" charset="0"/>
              </a:rPr>
              <a:t>subida a Dios es… acto de libertad… Interesarse por el problema de Dios es el esfuerzo por la liberación de la limitación de la experiencia y del ser en situación: por lo tanto </a:t>
            </a:r>
            <a:r>
              <a:rPr lang="es-ES" sz="2000" b="1" dirty="0">
                <a:solidFill>
                  <a:schemeClr val="tx1"/>
                </a:solidFill>
                <a:latin typeface="Times New Roman" panose="02020603050405020304" pitchFamily="18" charset="0"/>
                <a:cs typeface="Times New Roman" panose="02020603050405020304" pitchFamily="18" charset="0"/>
              </a:rPr>
              <a:t>exige una </a:t>
            </a:r>
            <a:r>
              <a:rPr lang="es-ES" sz="2000" b="1" i="1" dirty="0">
                <a:solidFill>
                  <a:schemeClr val="tx1"/>
                </a:solidFill>
                <a:latin typeface="Times New Roman" panose="02020603050405020304" pitchFamily="18" charset="0"/>
                <a:cs typeface="Times New Roman" panose="02020603050405020304" pitchFamily="18" charset="0"/>
              </a:rPr>
              <a:t>ascesis </a:t>
            </a:r>
            <a:r>
              <a:rPr lang="es-ES" sz="2000" dirty="0">
                <a:solidFill>
                  <a:schemeClr val="tx1"/>
                </a:solidFill>
                <a:latin typeface="Times New Roman" panose="02020603050405020304" pitchFamily="18" charset="0"/>
                <a:cs typeface="Times New Roman" panose="02020603050405020304" pitchFamily="18" charset="0"/>
              </a:rPr>
              <a:t>como lo es la disponibilidad total más allá del ser del ente, la cual no puede llamarse radical si no es en el trascender desde el ser del ente, al </a:t>
            </a:r>
            <a:r>
              <a:rPr lang="es-ES" sz="2000" i="1" dirty="0" err="1">
                <a:solidFill>
                  <a:schemeClr val="tx1"/>
                </a:solidFill>
                <a:latin typeface="Times New Roman" panose="02020603050405020304" pitchFamily="18" charset="0"/>
                <a:cs typeface="Times New Roman" panose="02020603050405020304" pitchFamily="18" charset="0"/>
              </a:rPr>
              <a:t>Esse</a:t>
            </a:r>
            <a:r>
              <a:rPr lang="es-ES" sz="2000" i="1" dirty="0">
                <a:solidFill>
                  <a:schemeClr val="tx1"/>
                </a:solidFill>
                <a:latin typeface="Times New Roman" panose="02020603050405020304" pitchFamily="18" charset="0"/>
                <a:cs typeface="Times New Roman" panose="02020603050405020304" pitchFamily="18" charset="0"/>
              </a:rPr>
              <a:t> </a:t>
            </a:r>
            <a:r>
              <a:rPr lang="es-ES" sz="2000" i="1" dirty="0" err="1">
                <a:solidFill>
                  <a:schemeClr val="tx1"/>
                </a:solidFill>
                <a:latin typeface="Times New Roman" panose="02020603050405020304" pitchFamily="18" charset="0"/>
                <a:cs typeface="Times New Roman" panose="02020603050405020304" pitchFamily="18" charset="0"/>
              </a:rPr>
              <a:t>ipsum</a:t>
            </a:r>
            <a:r>
              <a:rPr lang="es-ES" sz="2000" dirty="0">
                <a:solidFill>
                  <a:schemeClr val="tx1"/>
                </a:solidFill>
                <a:latin typeface="Times New Roman" panose="02020603050405020304" pitchFamily="18" charset="0"/>
                <a:cs typeface="Times New Roman" panose="02020603050405020304" pitchFamily="18" charset="0"/>
              </a:rPr>
              <a:t>… La subida y afirmación de Dios es acto  y afirmación del libertad en cuanto, por parte del objeto mismo, es solo con referencia al </a:t>
            </a:r>
            <a:r>
              <a:rPr lang="es-ES" sz="2000" i="1" dirty="0" err="1">
                <a:solidFill>
                  <a:schemeClr val="tx1"/>
                </a:solidFill>
                <a:latin typeface="Times New Roman" panose="02020603050405020304" pitchFamily="18" charset="0"/>
                <a:cs typeface="Times New Roman" panose="02020603050405020304" pitchFamily="18" charset="0"/>
              </a:rPr>
              <a:t>Esse</a:t>
            </a:r>
            <a:r>
              <a:rPr lang="es-ES" sz="2000" i="1" dirty="0">
                <a:solidFill>
                  <a:schemeClr val="tx1"/>
                </a:solidFill>
                <a:latin typeface="Times New Roman" panose="02020603050405020304" pitchFamily="18" charset="0"/>
                <a:cs typeface="Times New Roman" panose="02020603050405020304" pitchFamily="18" charset="0"/>
              </a:rPr>
              <a:t> </a:t>
            </a:r>
            <a:r>
              <a:rPr lang="es-ES" sz="2000" i="1" dirty="0" err="1">
                <a:solidFill>
                  <a:schemeClr val="tx1"/>
                </a:solidFill>
                <a:latin typeface="Times New Roman" panose="02020603050405020304" pitchFamily="18" charset="0"/>
                <a:cs typeface="Times New Roman" panose="02020603050405020304" pitchFamily="18" charset="0"/>
              </a:rPr>
              <a:t>ipsum</a:t>
            </a:r>
            <a:r>
              <a:rPr lang="es-ES" sz="2000" dirty="0">
                <a:solidFill>
                  <a:schemeClr val="tx1"/>
                </a:solidFill>
                <a:latin typeface="Times New Roman" panose="02020603050405020304" pitchFamily="18" charset="0"/>
                <a:cs typeface="Times New Roman" panose="02020603050405020304" pitchFamily="18" charset="0"/>
              </a:rPr>
              <a:t>, que es el Bien y el Amor esencial, que el hombre puede deshacerse de las cuerdas y bagatelas de la existencia y quitarse de encima todo respeto humano para apuntar directamente hacia el </a:t>
            </a:r>
            <a:r>
              <a:rPr lang="es-ES" sz="2000" dirty="0" smtClean="0">
                <a:solidFill>
                  <a:schemeClr val="tx1"/>
                </a:solidFill>
                <a:latin typeface="Times New Roman" panose="02020603050405020304" pitchFamily="18" charset="0"/>
                <a:cs typeface="Times New Roman" panose="02020603050405020304" pitchFamily="18" charset="0"/>
              </a:rPr>
              <a:t>Absoluto”</a:t>
            </a:r>
            <a:r>
              <a:rPr lang="es-AR" sz="2000" dirty="0" smtClean="0">
                <a:solidFill>
                  <a:schemeClr val="tx1"/>
                </a:solidFill>
                <a:latin typeface="Times New Roman" panose="02020603050405020304" pitchFamily="18" charset="0"/>
                <a:cs typeface="Times New Roman" panose="02020603050405020304" pitchFamily="18" charset="0"/>
              </a:rPr>
              <a:t>.</a:t>
            </a:r>
            <a:r>
              <a:rPr lang="it-IT" sz="2000" dirty="0" smtClean="0">
                <a:solidFill>
                  <a:schemeClr val="tx1"/>
                </a:solidFill>
                <a:latin typeface="Times New Roman" panose="02020603050405020304" pitchFamily="18" charset="0"/>
                <a:cs typeface="Times New Roman" panose="02020603050405020304" pitchFamily="18" charset="0"/>
              </a:rPr>
              <a:t> </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t>
            </a:r>
            <a:r>
              <a:rPr lang="it-IT" sz="20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2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L’uomo e il rischio di Dio</a:t>
            </a:r>
            <a:r>
              <a:rPr lang="it-IT"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373.</a:t>
            </a:r>
          </a:p>
          <a:p>
            <a:endParaRPr lang="it-IT"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6936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354800" y="433610"/>
            <a:ext cx="8911687" cy="1280890"/>
          </a:xfrm>
        </p:spPr>
        <p:txBody>
          <a:bodyPr/>
          <a:lstStyle/>
          <a:p>
            <a:endParaRPr lang="it-IT" dirty="0"/>
          </a:p>
        </p:txBody>
      </p:sp>
      <p:sp>
        <p:nvSpPr>
          <p:cNvPr id="3" name="Segnaposto contenuto 2"/>
          <p:cNvSpPr>
            <a:spLocks noGrp="1"/>
          </p:cNvSpPr>
          <p:nvPr>
            <p:ph idx="1"/>
          </p:nvPr>
        </p:nvSpPr>
        <p:spPr>
          <a:xfrm>
            <a:off x="2516725" y="1714500"/>
            <a:ext cx="8915400" cy="4444372"/>
          </a:xfrm>
        </p:spPr>
        <p:txBody>
          <a:bodyPr/>
          <a:lstStyle/>
          <a:p>
            <a:pPr marL="449580" algn="just">
              <a:lnSpc>
                <a:spcPct val="150000"/>
              </a:lnSpc>
            </a:pPr>
            <a:r>
              <a:rPr lang="es-AR" dirty="0">
                <a:solidFill>
                  <a:schemeClr val="tx1"/>
                </a:solidFill>
                <a:latin typeface="Times New Roman" panose="02020603050405020304" pitchFamily="18" charset="0"/>
                <a:cs typeface="Times New Roman" panose="02020603050405020304" pitchFamily="18" charset="0"/>
              </a:rPr>
              <a:t>El hombre debe salir de sí mismo para ser sí mismo, debe perderse para salvarse, debe alienarse para ser sí mismo y debe morir para vivir. Alienarse en el </a:t>
            </a:r>
            <a:r>
              <a:rPr lang="es-AR" i="1" dirty="0">
                <a:solidFill>
                  <a:schemeClr val="tx1"/>
                </a:solidFill>
                <a:latin typeface="Times New Roman" panose="02020603050405020304" pitchFamily="18" charset="0"/>
                <a:cs typeface="Times New Roman" panose="02020603050405020304" pitchFamily="18" charset="0"/>
              </a:rPr>
              <a:t>Mismo</a:t>
            </a:r>
            <a:r>
              <a:rPr lang="es-AR" dirty="0">
                <a:solidFill>
                  <a:schemeClr val="tx1"/>
                </a:solidFill>
                <a:latin typeface="Times New Roman" panose="02020603050405020304" pitchFamily="18" charset="0"/>
                <a:cs typeface="Times New Roman" panose="02020603050405020304" pitchFamily="18" charset="0"/>
              </a:rPr>
              <a:t> y morir en la Vida absoluta es liberar el </a:t>
            </a:r>
            <a:r>
              <a:rPr lang="es-AR" i="1" dirty="0">
                <a:solidFill>
                  <a:schemeClr val="tx1"/>
                </a:solidFill>
                <a:latin typeface="Times New Roman" panose="02020603050405020304" pitchFamily="18" charset="0"/>
                <a:cs typeface="Times New Roman" panose="02020603050405020304" pitchFamily="18" charset="0"/>
              </a:rPr>
              <a:t>Yo </a:t>
            </a:r>
            <a:r>
              <a:rPr lang="es-AR" dirty="0">
                <a:solidFill>
                  <a:schemeClr val="tx1"/>
                </a:solidFill>
                <a:latin typeface="Times New Roman" panose="02020603050405020304" pitchFamily="18" charset="0"/>
                <a:cs typeface="Times New Roman" panose="02020603050405020304" pitchFamily="18" charset="0"/>
              </a:rPr>
              <a:t>en la Verdad de su último pertenecer y transferir la vida sobre el umbral de la decisión de la fe. Siempre, por tanto, libertad, a distintos niveles y con distinto empuje… y por lo tanto con distinto riesgo</a:t>
            </a:r>
            <a:r>
              <a:rPr lang="it-IT"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t>
            </a:r>
            <a:r>
              <a:rPr lang="it-IT" sz="11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1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L’uomo e il rischio di Dio</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374.</a:t>
            </a:r>
            <a:endParaRPr lang="it-IT"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82789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792950" y="2843435"/>
            <a:ext cx="8911687" cy="1280890"/>
          </a:xfrm>
        </p:spPr>
        <p:txBody>
          <a:bodyPr/>
          <a:lstStyle/>
          <a:p>
            <a:r>
              <a:rPr lang="it-IT" dirty="0" err="1" smtClean="0">
                <a:solidFill>
                  <a:schemeClr val="bg1"/>
                </a:solidFill>
              </a:rPr>
              <a:t>Primer</a:t>
            </a:r>
            <a:r>
              <a:rPr lang="it-IT" dirty="0" smtClean="0">
                <a:solidFill>
                  <a:schemeClr val="bg1"/>
                </a:solidFill>
              </a:rPr>
              <a:t> punto: </a:t>
            </a:r>
            <a:r>
              <a:rPr lang="it-IT" dirty="0" err="1" smtClean="0">
                <a:solidFill>
                  <a:schemeClr val="bg1"/>
                </a:solidFill>
              </a:rPr>
              <a:t>Ateísmo</a:t>
            </a:r>
            <a:r>
              <a:rPr lang="it-IT" dirty="0" smtClean="0">
                <a:solidFill>
                  <a:schemeClr val="bg1"/>
                </a:solidFill>
              </a:rPr>
              <a:t> «</a:t>
            </a:r>
            <a:r>
              <a:rPr lang="it-IT" dirty="0" err="1" smtClean="0">
                <a:solidFill>
                  <a:schemeClr val="bg1"/>
                </a:solidFill>
              </a:rPr>
              <a:t>nuevo</a:t>
            </a:r>
            <a:r>
              <a:rPr lang="it-IT" dirty="0" smtClean="0">
                <a:solidFill>
                  <a:schemeClr val="bg1"/>
                </a:solidFill>
              </a:rPr>
              <a:t>»</a:t>
            </a:r>
            <a:endParaRPr lang="it-IT" dirty="0">
              <a:solidFill>
                <a:schemeClr val="bg1"/>
              </a:solidFill>
            </a:endParaRPr>
          </a:p>
        </p:txBody>
      </p:sp>
    </p:spTree>
    <p:extLst>
      <p:ext uri="{BB962C8B-B14F-4D97-AF65-F5344CB8AC3E}">
        <p14:creationId xmlns:p14="http://schemas.microsoft.com/office/powerpoint/2010/main" val="1296941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a:bodyPr>
          <a:lstStyle/>
          <a:p>
            <a:pPr marL="449580" algn="just">
              <a:lnSpc>
                <a:spcPct val="150000"/>
              </a:lnSpc>
            </a:pPr>
            <a:r>
              <a:rPr lang="it-IT"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 </a:t>
            </a:r>
            <a:r>
              <a:rPr lang="it-IT"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esfera</a:t>
            </a:r>
            <a:r>
              <a:rPr lang="it-IT"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i="1"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tendencial</a:t>
            </a:r>
            <a:r>
              <a:rPr lang="it-IT"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s-AR" dirty="0">
                <a:solidFill>
                  <a:schemeClr val="tx1"/>
                </a:solidFill>
                <a:latin typeface="Times New Roman" panose="02020603050405020304" pitchFamily="18" charset="0"/>
                <a:cs typeface="Times New Roman" panose="02020603050405020304" pitchFamily="18" charset="0"/>
              </a:rPr>
              <a:t>Sin “inquietud” de lo verdadero y aspiración al bien, no hay hambre de lo verdadero, especialmente de aquel Verdadero que sacia y nos hace reposar… aquella inquietud, que a su vez ha sido precedida por el conocimiento. Y todo nuevo objeto, por más alto que sea… digamos aún más, cualquier grado de conocimiento de Dios al cual pueda llegar el hombre en su existencia terrestre, lejos de aplacar la sed, la enciende mayormente como exigiendo un “paso al límite”, para una traspaso de nuestro ser más allá de los confines de la humana conciencia y de su posibilidad</a:t>
            </a:r>
            <a:r>
              <a:rPr lang="it-IT"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1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F</a:t>
            </a:r>
            <a:r>
              <a:rPr lang="it-IT" sz="1100" cap="small"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abro</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1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L’uomo e il </a:t>
            </a:r>
            <a:r>
              <a:rPr lang="it-IT" sz="11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rischio</a:t>
            </a:r>
            <a:r>
              <a:rPr lang="it-IT" sz="11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di Dio</a:t>
            </a:r>
            <a:r>
              <a:rPr lang="it-IT" sz="1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10-11.</a:t>
            </a:r>
            <a:endParaRPr lang="it-IT" sz="14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584976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ES" dirty="0" smtClean="0"/>
              <a:t>La cultura</a:t>
            </a:r>
            <a:endParaRPr lang="it-IT" dirty="0"/>
          </a:p>
        </p:txBody>
      </p:sp>
      <p:sp>
        <p:nvSpPr>
          <p:cNvPr id="3" name="Segnaposto contenuto 2"/>
          <p:cNvSpPr>
            <a:spLocks noGrp="1"/>
          </p:cNvSpPr>
          <p:nvPr>
            <p:ph idx="1"/>
          </p:nvPr>
        </p:nvSpPr>
        <p:spPr>
          <a:xfrm>
            <a:off x="2589212" y="1533525"/>
            <a:ext cx="5630863" cy="5048249"/>
          </a:xfrm>
        </p:spPr>
        <p:txBody>
          <a:bodyPr>
            <a:normAutofit fontScale="92500" lnSpcReduction="20000"/>
          </a:bodyPr>
          <a:lstStyle/>
          <a:p>
            <a:r>
              <a:rPr lang="es-ES" dirty="0" smtClean="0">
                <a:solidFill>
                  <a:schemeClr val="tx1"/>
                </a:solidFill>
              </a:rPr>
              <a:t>La filosofía</a:t>
            </a:r>
          </a:p>
          <a:p>
            <a:r>
              <a:rPr lang="es-ES" dirty="0" smtClean="0">
                <a:solidFill>
                  <a:schemeClr val="tx1"/>
                </a:solidFill>
              </a:rPr>
              <a:t>El arte</a:t>
            </a:r>
          </a:p>
          <a:p>
            <a:r>
              <a:rPr lang="es-ES" dirty="0" smtClean="0">
                <a:solidFill>
                  <a:schemeClr val="tx1"/>
                </a:solidFill>
              </a:rPr>
              <a:t>La política</a:t>
            </a:r>
          </a:p>
          <a:p>
            <a:r>
              <a:rPr lang="es-ES" dirty="0" smtClean="0">
                <a:solidFill>
                  <a:schemeClr val="tx1"/>
                </a:solidFill>
              </a:rPr>
              <a:t>La ciencia</a:t>
            </a:r>
          </a:p>
          <a:p>
            <a:r>
              <a:rPr lang="es-ES" dirty="0" smtClean="0">
                <a:solidFill>
                  <a:schemeClr val="tx1"/>
                </a:solidFill>
              </a:rPr>
              <a:t>La educación</a:t>
            </a:r>
          </a:p>
          <a:p>
            <a:r>
              <a:rPr lang="es-ES" dirty="0" smtClean="0">
                <a:solidFill>
                  <a:schemeClr val="tx1"/>
                </a:solidFill>
              </a:rPr>
              <a:t>Los medios de </a:t>
            </a:r>
            <a:r>
              <a:rPr lang="es-ES" dirty="0" err="1" smtClean="0">
                <a:solidFill>
                  <a:schemeClr val="tx1"/>
                </a:solidFill>
              </a:rPr>
              <a:t>comuniciación</a:t>
            </a:r>
            <a:endParaRPr lang="es-ES" dirty="0" smtClean="0">
              <a:solidFill>
                <a:schemeClr val="tx1"/>
              </a:solidFill>
            </a:endParaRPr>
          </a:p>
          <a:p>
            <a:r>
              <a:rPr lang="es-ES" dirty="0" smtClean="0">
                <a:solidFill>
                  <a:schemeClr val="tx1"/>
                </a:solidFill>
              </a:rPr>
              <a:t>S. Juan Pablo II: «Una Fe </a:t>
            </a:r>
            <a:r>
              <a:rPr lang="es-ES" dirty="0">
                <a:solidFill>
                  <a:schemeClr val="tx1"/>
                </a:solidFill>
              </a:rPr>
              <a:t>que no se convierte en cultura es una fe no acogida en plenitud, no pensada en su totalidad, no vivida con fidelidad</a:t>
            </a:r>
            <a:r>
              <a:rPr lang="es-ES" dirty="0" smtClean="0">
                <a:solidFill>
                  <a:schemeClr val="tx1"/>
                </a:solidFill>
              </a:rPr>
              <a:t>»</a:t>
            </a:r>
          </a:p>
          <a:p>
            <a:r>
              <a:rPr lang="es-ES" dirty="0">
                <a:solidFill>
                  <a:schemeClr val="tx1"/>
                </a:solidFill>
              </a:rPr>
              <a:t>«Dicho brevemente, la fe se debe hacer cultura. Esto es, la fe debe encarnarse en la vida y en la cultura de los hombres […]» y si bien «es ésta una exigencia que ha marcado todo </a:t>
            </a:r>
            <a:r>
              <a:rPr lang="es-ES" dirty="0" smtClean="0">
                <a:solidFill>
                  <a:schemeClr val="tx1"/>
                </a:solidFill>
              </a:rPr>
              <a:t>el camino </a:t>
            </a:r>
            <a:r>
              <a:rPr lang="es-ES" dirty="0">
                <a:solidFill>
                  <a:schemeClr val="tx1"/>
                </a:solidFill>
              </a:rPr>
              <a:t>histórico [de la Iglesia]…, </a:t>
            </a:r>
            <a:r>
              <a:rPr lang="es-ES" b="1" i="1" dirty="0">
                <a:solidFill>
                  <a:schemeClr val="tx1"/>
                </a:solidFill>
              </a:rPr>
              <a:t>hoy es particularmente aguda y urgente</a:t>
            </a:r>
            <a:r>
              <a:rPr lang="es-ES" dirty="0">
                <a:solidFill>
                  <a:schemeClr val="tx1"/>
                </a:solidFill>
              </a:rPr>
              <a:t>»</a:t>
            </a:r>
            <a:r>
              <a:rPr lang="it-IT" dirty="0">
                <a:solidFill>
                  <a:schemeClr val="tx1"/>
                </a:solidFill>
              </a:rPr>
              <a:t> </a:t>
            </a:r>
            <a:endParaRPr lang="it-IT" dirty="0" smtClean="0">
              <a:solidFill>
                <a:schemeClr val="tx1"/>
              </a:solidFill>
            </a:endParaRPr>
          </a:p>
          <a:p>
            <a:pPr marL="0" indent="0">
              <a:buNone/>
            </a:pPr>
            <a:r>
              <a:rPr lang="it-IT" i="1" dirty="0">
                <a:solidFill>
                  <a:schemeClr val="tx1"/>
                </a:solidFill>
              </a:rPr>
              <a:t>	</a:t>
            </a:r>
            <a:r>
              <a:rPr lang="es-ES" i="1" dirty="0" smtClean="0">
                <a:solidFill>
                  <a:schemeClr val="tx1"/>
                </a:solidFill>
              </a:rPr>
              <a:t>Directorio </a:t>
            </a:r>
            <a:r>
              <a:rPr lang="es-ES" i="1" dirty="0">
                <a:solidFill>
                  <a:schemeClr val="tx1"/>
                </a:solidFill>
              </a:rPr>
              <a:t>de Evangelización de la cultura</a:t>
            </a:r>
            <a:r>
              <a:rPr lang="es-ES" dirty="0">
                <a:solidFill>
                  <a:schemeClr val="tx1"/>
                </a:solidFill>
              </a:rPr>
              <a:t>, </a:t>
            </a:r>
            <a:r>
              <a:rPr lang="es-ES" dirty="0" err="1">
                <a:solidFill>
                  <a:schemeClr val="tx1"/>
                </a:solidFill>
              </a:rPr>
              <a:t>nnº</a:t>
            </a:r>
            <a:r>
              <a:rPr lang="es-ES" dirty="0">
                <a:solidFill>
                  <a:schemeClr val="tx1"/>
                </a:solidFill>
              </a:rPr>
              <a:t> 247-248.</a:t>
            </a:r>
            <a:endParaRPr lang="it-IT" dirty="0">
              <a:solidFill>
                <a:schemeClr val="tx1"/>
              </a:solidFill>
            </a:endParaRPr>
          </a:p>
          <a:p>
            <a:endParaRPr lang="it-IT" dirty="0"/>
          </a:p>
        </p:txBody>
      </p:sp>
      <p:pic>
        <p:nvPicPr>
          <p:cNvPr id="4" name="Immagine 3"/>
          <p:cNvPicPr>
            <a:picLocks noChangeAspect="1"/>
          </p:cNvPicPr>
          <p:nvPr/>
        </p:nvPicPr>
        <p:blipFill>
          <a:blip r:embed="rId2"/>
          <a:stretch>
            <a:fillRect/>
          </a:stretch>
        </p:blipFill>
        <p:spPr>
          <a:xfrm>
            <a:off x="8448675" y="1444392"/>
            <a:ext cx="3543300" cy="5245566"/>
          </a:xfrm>
          <a:prstGeom prst="rect">
            <a:avLst/>
          </a:prstGeom>
        </p:spPr>
      </p:pic>
    </p:spTree>
    <p:extLst>
      <p:ext uri="{BB962C8B-B14F-4D97-AF65-F5344CB8AC3E}">
        <p14:creationId xmlns:p14="http://schemas.microsoft.com/office/powerpoint/2010/main" val="32599104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98001" y="1384526"/>
            <a:ext cx="7525736" cy="5473474"/>
          </a:xfrm>
        </p:spPr>
        <p:txBody>
          <a:bodyPr>
            <a:noAutofit/>
          </a:bodyPr>
          <a:lstStyle/>
          <a:p>
            <a:pPr marL="106680" indent="0" algn="just">
              <a:lnSpc>
                <a:spcPct val="150000"/>
              </a:lnSpc>
              <a:buNone/>
            </a:pPr>
            <a:r>
              <a:rPr lang="es-AR" sz="2000" dirty="0" smtClean="0">
                <a:solidFill>
                  <a:schemeClr val="tx1"/>
                </a:solidFill>
                <a:latin typeface="Times New Roman" panose="02020603050405020304" pitchFamily="18" charset="0"/>
                <a:cs typeface="Times New Roman" panose="02020603050405020304" pitchFamily="18" charset="0"/>
              </a:rPr>
              <a:t>«Este mundo cruel sigue siendo para mi dulce, porque en lo más alto de los cielos existe </a:t>
            </a:r>
            <a:r>
              <a:rPr lang="es-AR" sz="2000" i="1" dirty="0" smtClean="0">
                <a:solidFill>
                  <a:schemeClr val="tx1"/>
                </a:solidFill>
                <a:latin typeface="Times New Roman" panose="02020603050405020304" pitchFamily="18" charset="0"/>
                <a:cs typeface="Times New Roman" panose="02020603050405020304" pitchFamily="18" charset="0"/>
              </a:rPr>
              <a:t>Algo</a:t>
            </a:r>
            <a:r>
              <a:rPr lang="es-AR" sz="2000" dirty="0" smtClean="0">
                <a:solidFill>
                  <a:schemeClr val="tx1"/>
                </a:solidFill>
                <a:latin typeface="Times New Roman" panose="02020603050405020304" pitchFamily="18" charset="0"/>
                <a:cs typeface="Times New Roman" panose="02020603050405020304" pitchFamily="18" charset="0"/>
              </a:rPr>
              <a:t> </a:t>
            </a:r>
            <a:r>
              <a:rPr lang="es-AR" sz="2000" i="1" dirty="0" smtClean="0">
                <a:solidFill>
                  <a:schemeClr val="tx1"/>
                </a:solidFill>
                <a:latin typeface="Times New Roman" panose="02020603050405020304" pitchFamily="18" charset="0"/>
                <a:cs typeface="Times New Roman" panose="02020603050405020304" pitchFamily="18" charset="0"/>
              </a:rPr>
              <a:t>más humano que la misma humanidad</a:t>
            </a:r>
            <a:r>
              <a:rPr lang="es-AR" sz="2000" dirty="0" smtClean="0">
                <a:solidFill>
                  <a:schemeClr val="tx1"/>
                </a:solidFill>
                <a:latin typeface="Times New Roman" panose="02020603050405020304" pitchFamily="18" charset="0"/>
                <a:cs typeface="Times New Roman" panose="02020603050405020304" pitchFamily="18" charset="0"/>
              </a:rPr>
              <a:t>. Si un hombre no debe luchar por El… ¿por qué cosa habrá de luchar? yo lucharía por mi amigo… pero si mi amigo sucumbiese, yo seguiría existiendo. Yo podría luchar por mi país… pero si mi país desapareciese, yo continuaría a existir… pero si lo que afirma este demonio fuese verdad… yo no existiría más. Yo desaparecería en el aire como una burbuja y desaparecería. Yo no podría seguir viviendo en este mundo imbécil. </a:t>
            </a:r>
            <a:r>
              <a:rPr lang="es-AR" sz="2000" b="1" dirty="0" smtClean="0">
                <a:solidFill>
                  <a:schemeClr val="tx1"/>
                </a:solidFill>
                <a:latin typeface="Times New Roman" panose="02020603050405020304" pitchFamily="18" charset="0"/>
                <a:cs typeface="Times New Roman" panose="02020603050405020304" pitchFamily="18" charset="0"/>
              </a:rPr>
              <a:t>¿No puedo acaso luchar por mi existencia?</a:t>
            </a:r>
            <a:r>
              <a:rPr lang="es-AR" sz="2000" dirty="0" smtClean="0">
                <a:solidFill>
                  <a:schemeClr val="tx1"/>
                </a:solidFill>
                <a:latin typeface="Times New Roman" panose="02020603050405020304" pitchFamily="18" charset="0"/>
                <a:cs typeface="Times New Roman" panose="02020603050405020304" pitchFamily="18" charset="0"/>
              </a:rPr>
              <a:t>»</a:t>
            </a:r>
            <a:r>
              <a:rPr lang="it-IT"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s-AR"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Cfr. </a:t>
            </a:r>
            <a:r>
              <a:rPr lang="es-AR" sz="2000"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G.K.C</a:t>
            </a:r>
            <a:r>
              <a:rPr lang="es-AR" sz="2000" cap="small" dirty="0" err="1"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hesterton</a:t>
            </a:r>
            <a:r>
              <a:rPr lang="es-AR" sz="2000"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s-AR" sz="2000"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La esfera y la cruz.</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28" y="1178011"/>
            <a:ext cx="3488348" cy="5231027"/>
          </a:xfrm>
          <a:prstGeom prst="rect">
            <a:avLst/>
          </a:prstGeom>
        </p:spPr>
      </p:pic>
      <p:sp>
        <p:nvSpPr>
          <p:cNvPr id="5" name="Titolo 1"/>
          <p:cNvSpPr>
            <a:spLocks noGrp="1"/>
          </p:cNvSpPr>
          <p:nvPr>
            <p:ph type="title"/>
          </p:nvPr>
        </p:nvSpPr>
        <p:spPr>
          <a:xfrm>
            <a:off x="1671189" y="245791"/>
            <a:ext cx="3967673" cy="1280890"/>
          </a:xfrm>
        </p:spPr>
        <p:txBody>
          <a:bodyPr/>
          <a:lstStyle/>
          <a:p>
            <a:r>
              <a:rPr lang="it-IT" dirty="0" err="1" smtClean="0"/>
              <a:t>Conclusión</a:t>
            </a:r>
            <a:endParaRPr lang="it-IT" dirty="0"/>
          </a:p>
        </p:txBody>
      </p:sp>
    </p:spTree>
    <p:extLst>
      <p:ext uri="{BB962C8B-B14F-4D97-AF65-F5344CB8AC3E}">
        <p14:creationId xmlns:p14="http://schemas.microsoft.com/office/powerpoint/2010/main" val="222508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28" y="1178011"/>
            <a:ext cx="3488348" cy="5231027"/>
          </a:xfrm>
          <a:prstGeom prst="rect">
            <a:avLst/>
          </a:prstGeom>
        </p:spPr>
      </p:pic>
      <p:sp>
        <p:nvSpPr>
          <p:cNvPr id="5" name="Titolo 1"/>
          <p:cNvSpPr>
            <a:spLocks noGrp="1"/>
          </p:cNvSpPr>
          <p:nvPr>
            <p:ph type="title"/>
          </p:nvPr>
        </p:nvSpPr>
        <p:spPr>
          <a:xfrm>
            <a:off x="1671189" y="245791"/>
            <a:ext cx="3967673" cy="1280890"/>
          </a:xfrm>
        </p:spPr>
        <p:txBody>
          <a:bodyPr/>
          <a:lstStyle/>
          <a:p>
            <a:r>
              <a:rPr lang="it-IT" dirty="0" err="1" smtClean="0"/>
              <a:t>Conclusión</a:t>
            </a:r>
            <a:endParaRPr lang="it-IT" dirty="0"/>
          </a:p>
        </p:txBody>
      </p:sp>
      <p:sp>
        <p:nvSpPr>
          <p:cNvPr id="6" name="Segnaposto contenuto 2"/>
          <p:cNvSpPr>
            <a:spLocks noGrp="1"/>
          </p:cNvSpPr>
          <p:nvPr>
            <p:ph idx="1"/>
          </p:nvPr>
        </p:nvSpPr>
        <p:spPr>
          <a:xfrm>
            <a:off x="4627561" y="1257300"/>
            <a:ext cx="6716713" cy="5151738"/>
          </a:xfrm>
        </p:spPr>
        <p:txBody>
          <a:bodyPr>
            <a:normAutofit/>
          </a:bodyPr>
          <a:lstStyle/>
          <a:p>
            <a:pPr marL="392430" indent="-285750" algn="just">
              <a:lnSpc>
                <a:spcPct val="150000"/>
              </a:lnSpc>
            </a:pPr>
            <a:r>
              <a:rPr lang="es-AR"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Que se puede hacer?</a:t>
            </a:r>
          </a:p>
          <a:p>
            <a:pPr marL="449580" algn="just">
              <a:lnSpc>
                <a:spcPct val="150000"/>
              </a:lnSpc>
              <a:buFont typeface="+mj-lt"/>
              <a:buAutoNum type="arabicPeriod"/>
            </a:pPr>
            <a:r>
              <a:rPr lang="es-AR"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Estudiar…</a:t>
            </a:r>
          </a:p>
          <a:p>
            <a:pPr marL="449580" algn="just">
              <a:lnSpc>
                <a:spcPct val="150000"/>
              </a:lnSpc>
              <a:buFont typeface="+mj-lt"/>
              <a:buAutoNum type="arabicPeriod"/>
            </a:pPr>
            <a:r>
              <a:rPr lang="es-E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Estudiar… Santo Tomás…</a:t>
            </a:r>
          </a:p>
          <a:p>
            <a:pPr marL="449580" algn="just">
              <a:lnSpc>
                <a:spcPct val="150000"/>
              </a:lnSpc>
              <a:buFont typeface="+mj-lt"/>
              <a:buAutoNum type="arabicPeriod"/>
            </a:pPr>
            <a:r>
              <a:rPr lang="es-E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Estudiar… de Santo Tomás… la existencia y esencia de Dios… y </a:t>
            </a:r>
            <a:r>
              <a:rPr lang="es-ES" i="1" u="sng"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del hombre</a:t>
            </a:r>
          </a:p>
          <a:p>
            <a:pPr marL="449580" algn="just">
              <a:lnSpc>
                <a:spcPct val="150000"/>
              </a:lnSpc>
              <a:buFont typeface="+mj-lt"/>
              <a:buAutoNum type="arabicPeriod"/>
            </a:pPr>
            <a:r>
              <a:rPr lang="es-E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Llevar a Dios a los distintos ámbitos de la cultura… pero “sin fingimientos</a:t>
            </a:r>
            <a:r>
              <a:rPr lang="es-ES"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marL="849630" lvl="1" algn="just">
              <a:lnSpc>
                <a:spcPct val="150000"/>
              </a:lnSpc>
            </a:pPr>
            <a:r>
              <a:rPr lang="es-ES"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En modo “compacto”…</a:t>
            </a:r>
            <a:endParaRPr lang="es-E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marL="449580" algn="just">
              <a:lnSpc>
                <a:spcPct val="150000"/>
              </a:lnSpc>
              <a:buFont typeface="+mj-lt"/>
              <a:buAutoNum type="arabicPeriod"/>
            </a:pPr>
            <a:r>
              <a:rPr lang="es-ES"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Confiar en la </a:t>
            </a:r>
            <a:r>
              <a:rPr lang="es-ES" i="1" dirty="0" smtClean="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Virgen…</a:t>
            </a:r>
            <a:endParaRPr lang="it-IT"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it-IT" dirty="0"/>
          </a:p>
        </p:txBody>
      </p:sp>
    </p:spTree>
    <p:extLst>
      <p:ext uri="{BB962C8B-B14F-4D97-AF65-F5344CB8AC3E}">
        <p14:creationId xmlns:p14="http://schemas.microsoft.com/office/powerpoint/2010/main" val="2558366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fade">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Effect transition="in" filter="fade">
                                      <p:cBhvr>
                                        <p:cTn id="3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965275" y="5881910"/>
            <a:ext cx="8911687" cy="1280890"/>
          </a:xfrm>
        </p:spPr>
        <p:txBody>
          <a:bodyPr/>
          <a:lstStyle/>
          <a:p>
            <a:r>
              <a:rPr lang="es-ES" dirty="0" smtClean="0"/>
              <a:t>Fin</a:t>
            </a:r>
            <a:endParaRPr lang="it-IT" dirty="0"/>
          </a:p>
        </p:txBody>
      </p:sp>
      <p:pic>
        <p:nvPicPr>
          <p:cNvPr id="4" name="Segnaposto contenuto 3"/>
          <p:cNvPicPr>
            <a:picLocks noGrp="1" noChangeAspect="1"/>
          </p:cNvPicPr>
          <p:nvPr>
            <p:ph idx="1"/>
          </p:nvPr>
        </p:nvPicPr>
        <p:blipFill>
          <a:blip r:embed="rId2"/>
          <a:stretch>
            <a:fillRect/>
          </a:stretch>
        </p:blipFill>
        <p:spPr>
          <a:xfrm>
            <a:off x="3657600" y="0"/>
            <a:ext cx="5921376" cy="7017928"/>
          </a:xfrm>
          <a:prstGeom prst="rect">
            <a:avLst/>
          </a:prstGeom>
        </p:spPr>
      </p:pic>
    </p:spTree>
    <p:extLst>
      <p:ext uri="{BB962C8B-B14F-4D97-AF65-F5344CB8AC3E}">
        <p14:creationId xmlns:p14="http://schemas.microsoft.com/office/powerpoint/2010/main" val="28231698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97625" y="510030"/>
            <a:ext cx="8911687" cy="1280890"/>
          </a:xfrm>
        </p:spPr>
        <p:txBody>
          <a:bodyPr/>
          <a:lstStyle/>
          <a:p>
            <a:r>
              <a:rPr lang="it-IT" dirty="0" err="1" smtClean="0"/>
              <a:t>El</a:t>
            </a:r>
            <a:r>
              <a:rPr lang="it-IT" dirty="0" smtClean="0"/>
              <a:t> </a:t>
            </a:r>
            <a:r>
              <a:rPr lang="it-IT" dirty="0" err="1" smtClean="0"/>
              <a:t>nuevo</a:t>
            </a:r>
            <a:r>
              <a:rPr lang="it-IT" dirty="0" smtClean="0"/>
              <a:t> </a:t>
            </a:r>
            <a:r>
              <a:rPr lang="it-IT" dirty="0" err="1" smtClean="0"/>
              <a:t>ateísmo</a:t>
            </a:r>
            <a:endParaRPr lang="it-IT" dirty="0"/>
          </a:p>
        </p:txBody>
      </p:sp>
      <p:pic>
        <p:nvPicPr>
          <p:cNvPr id="5" name="Segnaposto contenuto 4"/>
          <p:cNvPicPr>
            <a:picLocks noGrp="1" noChangeAspect="1"/>
          </p:cNvPicPr>
          <p:nvPr>
            <p:ph idx="1"/>
          </p:nvPr>
        </p:nvPicPr>
        <p:blipFill>
          <a:blip r:embed="rId2"/>
          <a:stretch>
            <a:fillRect/>
          </a:stretch>
        </p:blipFill>
        <p:spPr>
          <a:xfrm>
            <a:off x="321277" y="1587294"/>
            <a:ext cx="6068927" cy="4162802"/>
          </a:xfrm>
          <a:prstGeom prst="rect">
            <a:avLst/>
          </a:prstGeom>
          <a:ln>
            <a:noFill/>
          </a:ln>
          <a:effectLst>
            <a:softEdge rad="112500"/>
          </a:effectLst>
        </p:spPr>
      </p:pic>
      <p:sp>
        <p:nvSpPr>
          <p:cNvPr id="6" name="Segnaposto contenuto 2"/>
          <p:cNvSpPr txBox="1">
            <a:spLocks/>
          </p:cNvSpPr>
          <p:nvPr/>
        </p:nvSpPr>
        <p:spPr>
          <a:xfrm>
            <a:off x="6144248" y="510030"/>
            <a:ext cx="5606320" cy="69573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dirty="0"/>
              <a:t>¿No habéis oído hablar de ese loco que encendió un farol en pleno día y corrió al mercado gritando sin cesar: “¡Busco a Dios!, ¡Busco a Dios!”. Como precisamente estaban allí reunidos muchos que no creían en dios, sus gritos provocaron enormes risotadas. ¿Es que se te ha perdido?, decía uno. ¿Se ha perdido como un niño pequeño?, decía otro. ¿O se ha escondido? ¿Tiene miedo de nosotros? ¿Se habrá embarcado? ¿Habrá emigrado? - así gritaban y reían alborozadamente. </a:t>
            </a:r>
            <a:r>
              <a:rPr lang="it-IT" dirty="0" smtClean="0">
                <a:solidFill>
                  <a:srgbClr val="000000"/>
                </a:solidFill>
                <a:latin typeface="Times New Roman" panose="02020603050405020304" pitchFamily="18" charset="0"/>
                <a:ea typeface="Times New Roman" panose="02020603050405020304" pitchFamily="18" charset="0"/>
              </a:rPr>
              <a:t>.</a:t>
            </a:r>
            <a:endParaRPr lang="it-IT" dirty="0" smtClean="0">
              <a:solidFill>
                <a:srgbClr val="000000"/>
              </a:solidFill>
              <a:latin typeface="Times New Roman" panose="02020603050405020304" pitchFamily="18" charset="0"/>
              <a:ea typeface="Times New Roman" panose="02020603050405020304" pitchFamily="18" charset="0"/>
            </a:endParaRPr>
          </a:p>
          <a:p>
            <a:r>
              <a:rPr lang="es-ES" dirty="0"/>
              <a:t>El loco saltó en medio de ellos y los traspasó con su mirada. “¿Que a dónde se ha ido Dios? - exclamó-, os lo voy a decir. Lo hemos matado: ¡vosotros y yo! Todos somos su asesino. Pero ¿cómo hemos podido hacerlo</a:t>
            </a:r>
            <a:r>
              <a:rPr lang="es-ES" dirty="0" smtClean="0"/>
              <a:t>?</a:t>
            </a:r>
          </a:p>
          <a:p>
            <a:r>
              <a:rPr lang="es-ES" dirty="0"/>
              <a:t>¿No nos llega todavía ningún olor de la putrefacción divina? ¡También los dioses se pudren! ¡Dios ha muerto! ¡Y nosotros lo hemos matado! </a:t>
            </a:r>
            <a:r>
              <a:rPr lang="it-IT" dirty="0" smtClean="0">
                <a:solidFill>
                  <a:srgbClr val="000000"/>
                </a:solidFill>
                <a:latin typeface="Times New Roman" panose="02020603050405020304" pitchFamily="18" charset="0"/>
                <a:ea typeface="Times New Roman" panose="02020603050405020304" pitchFamily="18" charset="0"/>
              </a:rPr>
              <a:t> </a:t>
            </a:r>
            <a:endParaRPr lang="it-IT" dirty="0" smtClean="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512612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Introducción</a:t>
            </a:r>
            <a:endParaRPr lang="it-IT" dirty="0"/>
          </a:p>
        </p:txBody>
      </p:sp>
      <p:pic>
        <p:nvPicPr>
          <p:cNvPr id="5" name="Segnaposto contenuto 4"/>
          <p:cNvPicPr>
            <a:picLocks noGrp="1" noChangeAspect="1"/>
          </p:cNvPicPr>
          <p:nvPr>
            <p:ph idx="1"/>
          </p:nvPr>
        </p:nvPicPr>
        <p:blipFill>
          <a:blip r:embed="rId2"/>
          <a:stretch>
            <a:fillRect/>
          </a:stretch>
        </p:blipFill>
        <p:spPr>
          <a:xfrm>
            <a:off x="321277" y="1587294"/>
            <a:ext cx="6068927" cy="4162802"/>
          </a:xfrm>
          <a:prstGeom prst="rect">
            <a:avLst/>
          </a:prstGeom>
          <a:ln>
            <a:noFill/>
          </a:ln>
          <a:effectLst>
            <a:softEdge rad="112500"/>
          </a:effectLst>
        </p:spPr>
      </p:pic>
      <p:sp>
        <p:nvSpPr>
          <p:cNvPr id="6" name="Segnaposto contenuto 2"/>
          <p:cNvSpPr txBox="1">
            <a:spLocks/>
          </p:cNvSpPr>
          <p:nvPr/>
        </p:nvSpPr>
        <p:spPr>
          <a:xfrm>
            <a:off x="6144248" y="510030"/>
            <a:ext cx="5606320" cy="69573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endParaRPr lang="it-IT" dirty="0" smtClean="0">
              <a:solidFill>
                <a:srgbClr val="000000"/>
              </a:solidFill>
              <a:latin typeface="Times New Roman" panose="02020603050405020304" pitchFamily="18" charset="0"/>
              <a:ea typeface="Times New Roman" panose="02020603050405020304" pitchFamily="18" charset="0"/>
            </a:endParaRPr>
          </a:p>
        </p:txBody>
      </p:sp>
      <p:sp>
        <p:nvSpPr>
          <p:cNvPr id="7" name="Segnaposto contenuto 2"/>
          <p:cNvSpPr txBox="1">
            <a:spLocks/>
          </p:cNvSpPr>
          <p:nvPr/>
        </p:nvSpPr>
        <p:spPr>
          <a:xfrm>
            <a:off x="6390204" y="428368"/>
            <a:ext cx="5114408" cy="627723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S" dirty="0" smtClean="0"/>
              <a:t>Lo más sagrado y poderoso que poseía hasta ahora el mundo se ha desangrado bajo nuestros cuchillos. ¿No es la grandeza de este acto demasiado grande para nosotros? ¿No tendremos que volvernos nosotros mismos dioses para parecer dignos de ella? Nunca hubo un acto tan grande …</a:t>
            </a:r>
          </a:p>
          <a:p>
            <a:pPr marL="0" indent="0">
              <a:buNone/>
            </a:pPr>
            <a:endParaRPr lang="es-ES" dirty="0" smtClean="0"/>
          </a:p>
          <a:p>
            <a:r>
              <a:rPr lang="es-ES" dirty="0" smtClean="0"/>
              <a:t>Finalmente, arrojó su farol al suelo, de tal modo que se rompió en pedazos y se apagó. “Vengo demasiado pronto -dijo entonces- , todavía no ha llegado mi tiempo</a:t>
            </a:r>
            <a:r>
              <a:rPr lang="es-ES" dirty="0" smtClean="0">
                <a:solidFill>
                  <a:schemeClr val="tx1"/>
                </a:solidFill>
              </a:rPr>
              <a:t>. Este enorme suceso todavía está en camino </a:t>
            </a:r>
            <a:r>
              <a:rPr lang="es-ES" dirty="0" smtClean="0"/>
              <a:t>y no ha llegado hasta los oídos de los hombres. El rayo y el trueno necesitan tiempo, la luz de los astros necesita tiempo, los actos necesitan tiempo, incluso después de realizados, a fin de ser vistos y oídos. Este acto está todavía más lejos de ellos que las más lejanas estrellas y, sin embargo son ellos los que lo han cometido”. </a:t>
            </a:r>
            <a:endParaRPr lang="it-IT" dirty="0"/>
          </a:p>
        </p:txBody>
      </p:sp>
    </p:spTree>
    <p:extLst>
      <p:ext uri="{BB962C8B-B14F-4D97-AF65-F5344CB8AC3E}">
        <p14:creationId xmlns:p14="http://schemas.microsoft.com/office/powerpoint/2010/main" val="30134835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Ateismo </a:t>
            </a:r>
            <a:r>
              <a:rPr lang="it-IT" dirty="0" smtClean="0"/>
              <a:t>«</a:t>
            </a:r>
            <a:r>
              <a:rPr lang="it-IT" dirty="0" err="1" smtClean="0"/>
              <a:t>nuevo</a:t>
            </a:r>
            <a:r>
              <a:rPr lang="it-IT" dirty="0" smtClean="0"/>
              <a:t>»…</a:t>
            </a:r>
            <a:endParaRPr lang="it-IT" dirty="0"/>
          </a:p>
        </p:txBody>
      </p:sp>
      <p:sp>
        <p:nvSpPr>
          <p:cNvPr id="3" name="Segnaposto contenuto 2"/>
          <p:cNvSpPr>
            <a:spLocks noGrp="1"/>
          </p:cNvSpPr>
          <p:nvPr>
            <p:ph idx="1"/>
          </p:nvPr>
        </p:nvSpPr>
        <p:spPr>
          <a:xfrm>
            <a:off x="2351087" y="1495424"/>
            <a:ext cx="8915400" cy="5210176"/>
          </a:xfrm>
        </p:spPr>
        <p:txBody>
          <a:bodyPr>
            <a:normAutofit/>
          </a:bodyPr>
          <a:lstStyle/>
          <a:p>
            <a:pPr marL="180000" algn="just">
              <a:lnSpc>
                <a:spcPct val="150000"/>
              </a:lnSpc>
              <a:spcBef>
                <a:spcPts val="600"/>
              </a:spcBef>
            </a:pPr>
            <a:r>
              <a:rPr lang="es-ES" sz="1600" dirty="0" smtClean="0">
                <a:solidFill>
                  <a:schemeClr val="tx1"/>
                </a:solidFill>
              </a:rPr>
              <a:t>“Muchedumbres </a:t>
            </a:r>
            <a:r>
              <a:rPr lang="es-ES" sz="1600" dirty="0">
                <a:solidFill>
                  <a:schemeClr val="tx1"/>
                </a:solidFill>
              </a:rPr>
              <a:t>cada vez más numerosas se alejan prácticamente de la religión. La negación de Dios o de la religión no constituye, como en épocas pasadas, un hecho insólito e individual; hoy día, en efecto, se presenta no rara vez como exigencia del progreso científico y de un cierto humanismo nuevo. En muchas regiones esa negación se encuentra expresada no sólo en niveles filosóficos, sino que inspira ampliamente la literatura, el arte, la interpretación de las ciencias humanas y de la historia y la misma legislación civil. Es lo que explica la perturbación de </a:t>
            </a:r>
            <a:r>
              <a:rPr lang="es-ES" sz="1600" dirty="0" smtClean="0">
                <a:solidFill>
                  <a:schemeClr val="tx1"/>
                </a:solidFill>
              </a:rPr>
              <a:t>muchos”. (GS)</a:t>
            </a:r>
          </a:p>
          <a:p>
            <a:pPr marL="180000" algn="just">
              <a:lnSpc>
                <a:spcPct val="150000"/>
              </a:lnSpc>
              <a:spcBef>
                <a:spcPts val="600"/>
              </a:spcBef>
            </a:pPr>
            <a:r>
              <a:rPr lang="es-AR" sz="1600" dirty="0">
                <a:solidFill>
                  <a:schemeClr val="tx1"/>
                </a:solidFill>
                <a:latin typeface="Times New Roman" panose="02020603050405020304" pitchFamily="18" charset="0"/>
                <a:cs typeface="Times New Roman" panose="02020603050405020304" pitchFamily="18" charset="0"/>
              </a:rPr>
              <a:t>“Mientras las precedentes formas de ateísmo eran prevalentemente de naturaleza teorética y actuaban en la oscuridad, ahora el ateísmo actúa y se organiza a la luz del sol con el propósito explícito de eliminar el cristianismo como único baluarte de resistencia: el ateísmo afirma que el hombre tomará posesión del propio ser en la proporción en que quitará de sí y de la sociedad la conciencia de Dios”. </a:t>
            </a:r>
            <a:r>
              <a:rPr lang="it-IT" sz="1600" dirty="0">
                <a:solidFill>
                  <a:schemeClr val="tx1"/>
                </a:solidFill>
                <a:latin typeface="Times New Roman" panose="02020603050405020304" pitchFamily="18" charset="0"/>
                <a:cs typeface="Times New Roman" panose="02020603050405020304" pitchFamily="18" charset="0"/>
              </a:rPr>
              <a:t>C. Fabro, </a:t>
            </a:r>
            <a:r>
              <a:rPr lang="it-IT" sz="1600" i="1" dirty="0">
                <a:solidFill>
                  <a:schemeClr val="tx1"/>
                </a:solidFill>
                <a:latin typeface="Times New Roman" panose="02020603050405020304" pitchFamily="18" charset="0"/>
                <a:cs typeface="Times New Roman" panose="02020603050405020304" pitchFamily="18" charset="0"/>
              </a:rPr>
              <a:t>Introduzione all’ateismo moderno</a:t>
            </a:r>
            <a:r>
              <a:rPr lang="it-IT" sz="1600" dirty="0">
                <a:solidFill>
                  <a:schemeClr val="tx1"/>
                </a:solidFill>
                <a:latin typeface="Times New Roman" panose="02020603050405020304" pitchFamily="18" charset="0"/>
                <a:cs typeface="Times New Roman" panose="02020603050405020304" pitchFamily="18" charset="0"/>
              </a:rPr>
              <a:t>…, 14.</a:t>
            </a:r>
          </a:p>
          <a:p>
            <a:pPr marL="180000" algn="just">
              <a:lnSpc>
                <a:spcPct val="150000"/>
              </a:lnSpc>
              <a:spcBef>
                <a:spcPts val="600"/>
              </a:spcBef>
            </a:pPr>
            <a:endParaRPr lang="es-ES" sz="1600" dirty="0" smtClean="0">
              <a:solidFill>
                <a:schemeClr val="tx1"/>
              </a:solidFill>
            </a:endParaRPr>
          </a:p>
          <a:p>
            <a:pPr marL="180000" algn="just">
              <a:lnSpc>
                <a:spcPct val="150000"/>
              </a:lnSpc>
              <a:spcBef>
                <a:spcPts val="600"/>
              </a:spcBef>
            </a:pPr>
            <a:endParaRPr lang="es-AR" sz="1600" baseline="30000" dirty="0">
              <a:solidFill>
                <a:schemeClr val="tx1"/>
              </a:solidFill>
              <a:latin typeface="Calibri Light" panose="020F0302020204030204" pitchFamily="34" charset="0"/>
              <a:cs typeface="Calibri Light" panose="020F0302020204030204" pitchFamily="34" charset="0"/>
            </a:endParaRPr>
          </a:p>
          <a:p>
            <a:pPr marL="0" indent="0">
              <a:buNone/>
            </a:pPr>
            <a:endParaRPr lang="it-IT" dirty="0"/>
          </a:p>
        </p:txBody>
      </p:sp>
    </p:spTree>
    <p:extLst>
      <p:ext uri="{BB962C8B-B14F-4D97-AF65-F5344CB8AC3E}">
        <p14:creationId xmlns:p14="http://schemas.microsoft.com/office/powerpoint/2010/main" val="2617156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eľká skúška gréckokatolíkov na Ukrajine | Konzervatívny denní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24894" y="774700"/>
            <a:ext cx="4228306" cy="5637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egnaposto contenuto 2"/>
          <p:cNvSpPr txBox="1">
            <a:spLocks/>
          </p:cNvSpPr>
          <p:nvPr/>
        </p:nvSpPr>
        <p:spPr>
          <a:xfrm>
            <a:off x="7010400" y="476250"/>
            <a:ext cx="4921265" cy="593619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it-IT" dirty="0" smtClean="0"/>
              <a:t>«</a:t>
            </a:r>
            <a:r>
              <a:rPr lang="it-IT" dirty="0" err="1" smtClean="0"/>
              <a:t>Les</a:t>
            </a:r>
            <a:r>
              <a:rPr lang="it-IT" dirty="0" smtClean="0"/>
              <a:t> </a:t>
            </a:r>
            <a:r>
              <a:rPr lang="it-IT" dirty="0" err="1" smtClean="0"/>
              <a:t>puede</a:t>
            </a:r>
            <a:r>
              <a:rPr lang="it-IT" dirty="0" smtClean="0"/>
              <a:t> </a:t>
            </a:r>
            <a:r>
              <a:rPr lang="it-IT" dirty="0" err="1" smtClean="0"/>
              <a:t>suceder</a:t>
            </a:r>
            <a:r>
              <a:rPr lang="it-IT" dirty="0" smtClean="0"/>
              <a:t> facilmente </a:t>
            </a:r>
            <a:r>
              <a:rPr lang="it-IT" dirty="0" err="1" smtClean="0"/>
              <a:t>hoy</a:t>
            </a:r>
            <a:r>
              <a:rPr lang="it-IT" dirty="0" smtClean="0"/>
              <a:t> de </a:t>
            </a:r>
            <a:r>
              <a:rPr lang="it-IT" dirty="0" err="1" smtClean="0"/>
              <a:t>encontrarse</a:t>
            </a:r>
            <a:r>
              <a:rPr lang="it-IT" dirty="0" smtClean="0"/>
              <a:t> en </a:t>
            </a:r>
            <a:r>
              <a:rPr lang="it-IT" dirty="0" err="1" smtClean="0"/>
              <a:t>ambientes</a:t>
            </a:r>
            <a:r>
              <a:rPr lang="it-IT" dirty="0" smtClean="0"/>
              <a:t> completamente </a:t>
            </a:r>
            <a:r>
              <a:rPr lang="it-IT" dirty="0" err="1" smtClean="0"/>
              <a:t>ateos</a:t>
            </a:r>
            <a:r>
              <a:rPr lang="it-IT" dirty="0" smtClean="0"/>
              <a:t>, en </a:t>
            </a:r>
            <a:r>
              <a:rPr lang="it-IT" dirty="0" err="1" smtClean="0"/>
              <a:t>los</a:t>
            </a:r>
            <a:r>
              <a:rPr lang="it-IT" dirty="0" smtClean="0"/>
              <a:t> </a:t>
            </a:r>
            <a:r>
              <a:rPr lang="it-IT" dirty="0" err="1" smtClean="0"/>
              <a:t>cuales</a:t>
            </a:r>
            <a:r>
              <a:rPr lang="it-IT" dirty="0" smtClean="0"/>
              <a:t>, la gran </a:t>
            </a:r>
            <a:r>
              <a:rPr lang="it-IT" dirty="0" err="1" smtClean="0"/>
              <a:t>mayoría</a:t>
            </a:r>
            <a:r>
              <a:rPr lang="it-IT" dirty="0" smtClean="0"/>
              <a:t> de </a:t>
            </a:r>
            <a:r>
              <a:rPr lang="it-IT" dirty="0" err="1" smtClean="0"/>
              <a:t>las</a:t>
            </a:r>
            <a:r>
              <a:rPr lang="it-IT" dirty="0" smtClean="0"/>
              <a:t> </a:t>
            </a:r>
            <a:r>
              <a:rPr lang="it-IT" dirty="0" err="1" smtClean="0"/>
              <a:t>personas</a:t>
            </a:r>
            <a:r>
              <a:rPr lang="it-IT" dirty="0" smtClean="0"/>
              <a:t>, al </a:t>
            </a:r>
            <a:r>
              <a:rPr lang="it-IT" dirty="0" err="1" smtClean="0"/>
              <a:t>menos</a:t>
            </a:r>
            <a:r>
              <a:rPr lang="it-IT" dirty="0" smtClean="0"/>
              <a:t> </a:t>
            </a:r>
            <a:r>
              <a:rPr lang="it-IT" dirty="0" err="1" smtClean="0"/>
              <a:t>exteriormente</a:t>
            </a:r>
            <a:r>
              <a:rPr lang="it-IT" dirty="0" smtClean="0"/>
              <a:t>, </a:t>
            </a:r>
            <a:r>
              <a:rPr lang="it-IT" dirty="0" err="1" smtClean="0"/>
              <a:t>combate</a:t>
            </a:r>
            <a:r>
              <a:rPr lang="it-IT" dirty="0" smtClean="0"/>
              <a:t> la </a:t>
            </a:r>
            <a:r>
              <a:rPr lang="it-IT" dirty="0" err="1" smtClean="0"/>
              <a:t>existencia</a:t>
            </a:r>
            <a:r>
              <a:rPr lang="it-IT" dirty="0" smtClean="0"/>
              <a:t> de </a:t>
            </a:r>
            <a:r>
              <a:rPr lang="it-IT" dirty="0" err="1" smtClean="0"/>
              <a:t>Dios</a:t>
            </a:r>
            <a:r>
              <a:rPr lang="it-IT" dirty="0" smtClean="0"/>
              <a:t>, o </a:t>
            </a:r>
            <a:r>
              <a:rPr lang="it-IT" dirty="0" err="1" smtClean="0"/>
              <a:t>niega</a:t>
            </a:r>
            <a:r>
              <a:rPr lang="it-IT" dirty="0" smtClean="0"/>
              <a:t> </a:t>
            </a:r>
            <a:r>
              <a:rPr lang="it-IT" dirty="0" err="1" smtClean="0"/>
              <a:t>cualquier</a:t>
            </a:r>
            <a:r>
              <a:rPr lang="it-IT" dirty="0" smtClean="0"/>
              <a:t> </a:t>
            </a:r>
            <a:r>
              <a:rPr lang="it-IT" dirty="0" err="1" smtClean="0"/>
              <a:t>religión</a:t>
            </a:r>
            <a:r>
              <a:rPr lang="it-IT" dirty="0" smtClean="0"/>
              <a:t>, </a:t>
            </a:r>
            <a:r>
              <a:rPr lang="it-IT" dirty="0" err="1" smtClean="0"/>
              <a:t>os</a:t>
            </a:r>
            <a:r>
              <a:rPr lang="it-IT" dirty="0" smtClean="0"/>
              <a:t> insulta </a:t>
            </a:r>
            <a:r>
              <a:rPr lang="it-IT" dirty="0" err="1" smtClean="0"/>
              <a:t>llamandoos</a:t>
            </a:r>
            <a:r>
              <a:rPr lang="it-IT" dirty="0" smtClean="0"/>
              <a:t> </a:t>
            </a:r>
            <a:r>
              <a:rPr lang="it-IT" dirty="0" err="1" smtClean="0"/>
              <a:t>engañados</a:t>
            </a:r>
            <a:r>
              <a:rPr lang="it-IT" dirty="0" smtClean="0"/>
              <a:t> y </a:t>
            </a:r>
            <a:r>
              <a:rPr lang="it-IT" dirty="0" err="1" smtClean="0"/>
              <a:t>engañadores</a:t>
            </a:r>
            <a:r>
              <a:rPr lang="it-IT" dirty="0" smtClean="0"/>
              <a:t>, </a:t>
            </a:r>
            <a:r>
              <a:rPr lang="it-IT" dirty="0" err="1" smtClean="0"/>
              <a:t>mentirosos</a:t>
            </a:r>
            <a:r>
              <a:rPr lang="it-IT" dirty="0" smtClean="0"/>
              <a:t>, </a:t>
            </a:r>
            <a:r>
              <a:rPr lang="it-IT" dirty="0" err="1" smtClean="0"/>
              <a:t>abortos</a:t>
            </a:r>
            <a:r>
              <a:rPr lang="it-IT" dirty="0" smtClean="0"/>
              <a:t> </a:t>
            </a:r>
            <a:r>
              <a:rPr lang="it-IT" dirty="0" err="1" smtClean="0"/>
              <a:t>sociales</a:t>
            </a:r>
            <a:r>
              <a:rPr lang="it-IT" dirty="0" smtClean="0"/>
              <a:t>, </a:t>
            </a:r>
            <a:r>
              <a:rPr lang="it-IT" dirty="0" err="1" smtClean="0"/>
              <a:t>enemigos</a:t>
            </a:r>
            <a:r>
              <a:rPr lang="it-IT" dirty="0" smtClean="0"/>
              <a:t> del pueblo, de la </a:t>
            </a:r>
            <a:r>
              <a:rPr lang="it-IT" dirty="0" err="1" smtClean="0"/>
              <a:t>libertad</a:t>
            </a:r>
            <a:r>
              <a:rPr lang="it-IT" dirty="0" smtClean="0"/>
              <a:t>…</a:t>
            </a:r>
          </a:p>
          <a:p>
            <a:r>
              <a:rPr lang="es-ES" dirty="0" smtClean="0"/>
              <a:t>Si una persona no ha adquirido una solida formación teológica, puede fácilmente perder la cabeza y dejarse arrastrar por la corriente atea.</a:t>
            </a:r>
          </a:p>
          <a:p>
            <a:r>
              <a:rPr lang="es-ES" dirty="0" smtClean="0"/>
              <a:t>Ante las pruebas… si una persona tiene una decidida persuasión de la existencia de Dios, de Jesucristo, si tiene devoción y confianza en la Divina Providencia, sabrá soportar tranquilamente todo esto”</a:t>
            </a:r>
            <a:endParaRPr lang="it-IT" dirty="0"/>
          </a:p>
        </p:txBody>
      </p:sp>
    </p:spTree>
    <p:extLst>
      <p:ext uri="{BB962C8B-B14F-4D97-AF65-F5344CB8AC3E}">
        <p14:creationId xmlns:p14="http://schemas.microsoft.com/office/powerpoint/2010/main" val="31233996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269075" y="2357660"/>
            <a:ext cx="8911687" cy="1280890"/>
          </a:xfrm>
        </p:spPr>
        <p:txBody>
          <a:bodyPr/>
          <a:lstStyle/>
          <a:p>
            <a:pPr algn="ctr"/>
            <a:r>
              <a:rPr lang="it-IT" dirty="0" smtClean="0">
                <a:solidFill>
                  <a:schemeClr val="bg1"/>
                </a:solidFill>
              </a:rPr>
              <a:t>Punto de </a:t>
            </a:r>
            <a:r>
              <a:rPr lang="it-IT" dirty="0" err="1" smtClean="0">
                <a:solidFill>
                  <a:schemeClr val="bg1"/>
                </a:solidFill>
              </a:rPr>
              <a:t>partida</a:t>
            </a:r>
            <a:r>
              <a:rPr lang="it-IT" dirty="0" smtClean="0">
                <a:solidFill>
                  <a:schemeClr val="bg1"/>
                </a:solidFill>
              </a:rPr>
              <a:t> y punto de </a:t>
            </a:r>
            <a:r>
              <a:rPr lang="it-IT" dirty="0" err="1" smtClean="0">
                <a:solidFill>
                  <a:schemeClr val="bg1"/>
                </a:solidFill>
              </a:rPr>
              <a:t>llegada</a:t>
            </a:r>
            <a:r>
              <a:rPr lang="it-IT" dirty="0" smtClean="0">
                <a:solidFill>
                  <a:schemeClr val="bg1"/>
                </a:solidFill>
              </a:rPr>
              <a:t> del «</a:t>
            </a:r>
            <a:r>
              <a:rPr lang="it-IT" dirty="0" err="1" smtClean="0">
                <a:solidFill>
                  <a:schemeClr val="bg1"/>
                </a:solidFill>
              </a:rPr>
              <a:t>nuevo</a:t>
            </a:r>
            <a:r>
              <a:rPr lang="it-IT" dirty="0" smtClean="0">
                <a:solidFill>
                  <a:schemeClr val="bg1"/>
                </a:solidFill>
              </a:rPr>
              <a:t> ateismo»</a:t>
            </a:r>
            <a:endParaRPr lang="it-IT" dirty="0">
              <a:solidFill>
                <a:schemeClr val="bg1"/>
              </a:solidFill>
            </a:endParaRPr>
          </a:p>
        </p:txBody>
      </p:sp>
    </p:spTree>
    <p:extLst>
      <p:ext uri="{BB962C8B-B14F-4D97-AF65-F5344CB8AC3E}">
        <p14:creationId xmlns:p14="http://schemas.microsoft.com/office/powerpoint/2010/main" val="20353604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848475" y="2164150"/>
            <a:ext cx="4921265" cy="4065199"/>
          </a:xfrm>
        </p:spPr>
        <p:txBody>
          <a:bodyPr>
            <a:normAutofit lnSpcReduction="10000"/>
          </a:bodyPr>
          <a:lstStyle/>
          <a:p>
            <a:r>
              <a:rPr lang="it-IT" dirty="0" err="1" smtClean="0"/>
              <a:t>Pienso</a:t>
            </a:r>
            <a:r>
              <a:rPr lang="it-IT" dirty="0" smtClean="0"/>
              <a:t>, </a:t>
            </a:r>
            <a:r>
              <a:rPr lang="it-IT" dirty="0" err="1" smtClean="0"/>
              <a:t>luego</a:t>
            </a:r>
            <a:r>
              <a:rPr lang="it-IT" dirty="0" smtClean="0"/>
              <a:t> </a:t>
            </a:r>
            <a:r>
              <a:rPr lang="it-IT" dirty="0" err="1" smtClean="0"/>
              <a:t>existo</a:t>
            </a:r>
            <a:r>
              <a:rPr lang="it-IT" dirty="0"/>
              <a:t> </a:t>
            </a:r>
            <a:r>
              <a:rPr lang="it-IT" dirty="0" smtClean="0"/>
              <a:t>: </a:t>
            </a:r>
            <a:r>
              <a:rPr lang="it-IT" dirty="0" smtClean="0"/>
              <a:t>«Cogito </a:t>
            </a:r>
            <a:r>
              <a:rPr lang="it-IT" dirty="0" smtClean="0"/>
              <a:t>ergo sum</a:t>
            </a:r>
            <a:r>
              <a:rPr lang="it-IT" dirty="0" smtClean="0"/>
              <a:t>».</a:t>
            </a:r>
          </a:p>
          <a:p>
            <a:r>
              <a:rPr lang="it-IT" dirty="0"/>
              <a:t>Principio de </a:t>
            </a:r>
            <a:r>
              <a:rPr lang="it-IT" dirty="0" err="1" smtClean="0"/>
              <a:t>inmanencia</a:t>
            </a:r>
            <a:endParaRPr lang="it-IT" dirty="0" smtClean="0"/>
          </a:p>
          <a:p>
            <a:r>
              <a:rPr lang="es-ES" dirty="0" smtClean="0"/>
              <a:t>P. </a:t>
            </a:r>
            <a:r>
              <a:rPr lang="es-ES" dirty="0" err="1" smtClean="0"/>
              <a:t>Fabro</a:t>
            </a:r>
            <a:r>
              <a:rPr lang="es-ES" dirty="0" smtClean="0"/>
              <a:t>: “De este modo, al emerger de esta nada al centro de la consciencia no solo la filosofía desertó del Dios vivo sino también la literatura, el arte, la política y el total conjunto de las ciencias del espíritu en general han rechazado de su perspectiva al mismo Dios que ha sostenido por los siglos a los fundadores de la civilización y defensores de la libertad, como Padre de los hombres y unido deseado refugio ante la duda y el dolor</a:t>
            </a:r>
            <a:endParaRPr lang="it-IT" dirty="0"/>
          </a:p>
          <a:p>
            <a:endParaRPr lang="it-IT" dirty="0"/>
          </a:p>
        </p:txBody>
      </p:sp>
      <p:pic>
        <p:nvPicPr>
          <p:cNvPr id="4" name="Immagine 3"/>
          <p:cNvPicPr>
            <a:picLocks noChangeAspect="1"/>
          </p:cNvPicPr>
          <p:nvPr/>
        </p:nvPicPr>
        <p:blipFill>
          <a:blip r:embed="rId2"/>
          <a:stretch>
            <a:fillRect/>
          </a:stretch>
        </p:blipFill>
        <p:spPr>
          <a:xfrm>
            <a:off x="783733" y="2332397"/>
            <a:ext cx="5695069" cy="3441129"/>
          </a:xfrm>
          <a:prstGeom prst="rect">
            <a:avLst/>
          </a:prstGeom>
          <a:ln>
            <a:noFill/>
          </a:ln>
          <a:effectLst>
            <a:softEdge rad="112500"/>
          </a:effectLst>
        </p:spPr>
      </p:pic>
      <p:sp>
        <p:nvSpPr>
          <p:cNvPr id="5" name="Titolo 1"/>
          <p:cNvSpPr>
            <a:spLocks noGrp="1"/>
          </p:cNvSpPr>
          <p:nvPr>
            <p:ph type="title"/>
          </p:nvPr>
        </p:nvSpPr>
        <p:spPr/>
        <p:txBody>
          <a:bodyPr/>
          <a:lstStyle/>
          <a:p>
            <a:r>
              <a:rPr lang="it-IT" dirty="0" err="1" smtClean="0"/>
              <a:t>El</a:t>
            </a:r>
            <a:r>
              <a:rPr lang="it-IT" dirty="0" smtClean="0"/>
              <a:t> punto de </a:t>
            </a:r>
            <a:r>
              <a:rPr lang="it-IT" dirty="0" err="1" smtClean="0"/>
              <a:t>partida</a:t>
            </a:r>
            <a:endParaRPr lang="it-IT" dirty="0"/>
          </a:p>
        </p:txBody>
      </p:sp>
    </p:spTree>
    <p:extLst>
      <p:ext uri="{BB962C8B-B14F-4D97-AF65-F5344CB8AC3E}">
        <p14:creationId xmlns:p14="http://schemas.microsoft.com/office/powerpoint/2010/main" val="15847105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Filo">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6201</TotalTime>
  <Words>3372</Words>
  <Application>Microsoft Office PowerPoint</Application>
  <PresentationFormat>Widescreen</PresentationFormat>
  <Paragraphs>110</Paragraphs>
  <Slides>34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34</vt:i4>
      </vt:variant>
    </vt:vector>
  </HeadingPairs>
  <TitlesOfParts>
    <vt:vector size="40" baseType="lpstr">
      <vt:lpstr>Arial</vt:lpstr>
      <vt:lpstr>Calibri Light</vt:lpstr>
      <vt:lpstr>Century Gothic</vt:lpstr>
      <vt:lpstr>Times New Roman</vt:lpstr>
      <vt:lpstr>Wingdings 3</vt:lpstr>
      <vt:lpstr>Filo</vt:lpstr>
      <vt:lpstr>El nuevo campo de batalla contra el ateísmo</vt:lpstr>
      <vt:lpstr>Presentazione standard di PowerPoint</vt:lpstr>
      <vt:lpstr>Primer punto: Ateísmo «nuevo»</vt:lpstr>
      <vt:lpstr>El nuevo ateísmo</vt:lpstr>
      <vt:lpstr>Introducción</vt:lpstr>
      <vt:lpstr>Ateismo «nuevo»…</vt:lpstr>
      <vt:lpstr>Presentazione standard di PowerPoint</vt:lpstr>
      <vt:lpstr>Punto de partida y punto de llegada del «nuevo ateismo»</vt:lpstr>
      <vt:lpstr>El punto de partida</vt:lpstr>
      <vt:lpstr>El punto de llegada actual: Ateismo «costruttivo» o «positivo»</vt:lpstr>
      <vt:lpstr>Presentazione standard di PowerPoint</vt:lpstr>
      <vt:lpstr>El primer campo de batalla: el pensamiento</vt:lpstr>
      <vt:lpstr>Punto de llegada del ateismo… bajo el disfraz de «nuevo humanismo»</vt:lpstr>
      <vt:lpstr>Epoca di decisión…</vt:lpstr>
      <vt:lpstr>El principio de inmanencia</vt:lpstr>
      <vt:lpstr>Principio d’immanenza</vt:lpstr>
      <vt:lpstr>Principio d’immanenza</vt:lpstr>
      <vt:lpstr>Resumamos la doctrina de P. Cornelio Fabro sobre el ateísmo…</vt:lpstr>
      <vt:lpstr>Consecuencia: desilusión y confusión mental</vt:lpstr>
      <vt:lpstr>La desilusión y confusión mental…</vt:lpstr>
      <vt:lpstr>Presentazione standard di PowerPoint</vt:lpstr>
      <vt:lpstr>La religiosidad, propiedad esencial del hombre</vt:lpstr>
      <vt:lpstr>La tendenza verso la trascendenza è proprietà «essenziale»?</vt:lpstr>
      <vt:lpstr>La religiosidad es propiedad «esencial»?</vt:lpstr>
      <vt:lpstr>La religiosidad es propiedad «esencial»?</vt:lpstr>
      <vt:lpstr>Conclusión: Los campos de batalla contra el ateísmo</vt:lpstr>
      <vt:lpstr>Ideología: No sólo la existencia, sino también la verdadera noción de Dios    </vt:lpstr>
      <vt:lpstr>La libertad</vt:lpstr>
      <vt:lpstr>Presentazione standard di PowerPoint</vt:lpstr>
      <vt:lpstr>Presentazione standard di PowerPoint</vt:lpstr>
      <vt:lpstr>La cultura</vt:lpstr>
      <vt:lpstr>Conclusión</vt:lpstr>
      <vt:lpstr>Conclusión</vt:lpstr>
      <vt:lpstr>Fin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religiosità dell’uomo</dc:title>
  <dc:creator>AJB</dc:creator>
  <cp:lastModifiedBy>AJB</cp:lastModifiedBy>
  <cp:revision>40</cp:revision>
  <dcterms:created xsi:type="dcterms:W3CDTF">2021-03-07T20:55:33Z</dcterms:created>
  <dcterms:modified xsi:type="dcterms:W3CDTF">2021-05-07T14:13:08Z</dcterms:modified>
</cp:coreProperties>
</file>